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4"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68" r:id="rId14"/>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91" d="100"/>
          <a:sy n="91" d="100"/>
        </p:scale>
        <p:origin x="-774" y="-96"/>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poverenik.rs/en/activities/1550-uskoro-nadzor-nad-operatorima.html"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8" Type="http://schemas.openxmlformats.org/officeDocument/2006/relationships/hyperlink" Target="http://semantics.sebastianmaki.fi/2014/08/an-open-letter-is-copyright-trolling.html" TargetMode="External"/><Relationship Id="rId3" Type="http://schemas.openxmlformats.org/officeDocument/2006/relationships/hyperlink" Target="http://torrentfreak.com/hustler-hires-media-protector-to-chase-porn-pirates-090103/" TargetMode="External"/><Relationship Id="rId7" Type="http://schemas.openxmlformats.org/officeDocument/2006/relationships/hyperlink" Target="http://torrentfreak.com/images/hedmanpartners-letter.txt"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en.wikipedia.org/wiki/Tor_(anonymity_network)" TargetMode="External"/><Relationship Id="rId5" Type="http://schemas.openxmlformats.org/officeDocument/2006/relationships/hyperlink" Target="http://sebastianmaki.fi/" TargetMode="External"/><Relationship Id="rId4" Type="http://schemas.openxmlformats.org/officeDocument/2006/relationships/hyperlink" Target="http://torrentfreak.com/file-sharing-copyright-trolls-invade-finland-140326/" TargetMode="Externa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emantics.sebastianmaki.fi/2014/08/an-open-letter-is-copyright-trolling.html"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7" name="Shape 27"/>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lvl="0" rtl="0">
              <a:spcBef>
                <a:spcPts val="0"/>
              </a:spcBef>
              <a:buClr>
                <a:schemeClr val="dk1"/>
              </a:buClr>
              <a:buSzPct val="100000"/>
              <a:buFont typeface="Arial"/>
              <a:buNone/>
            </a:pPr>
            <a:r>
              <a:rPr lang="sr"/>
              <a:t>The study includes analysis of actual conflict of interest when it comes to the three rights - </a:t>
            </a:r>
            <a:r>
              <a:rPr lang="sr" b="1"/>
              <a:t>the right to privacy of communication, the right to protection of personal data and Copyright law.</a:t>
            </a:r>
          </a:p>
          <a:p>
            <a:pPr lvl="0" rtl="0">
              <a:spcBef>
                <a:spcPts val="0"/>
              </a:spcBef>
              <a:buClr>
                <a:schemeClr val="dk1"/>
              </a:buClr>
              <a:buFont typeface="Arial"/>
              <a:buNone/>
            </a:pPr>
            <a:endParaRPr b="1"/>
          </a:p>
          <a:p>
            <a:pPr lvl="0" rtl="0">
              <a:spcBef>
                <a:spcPts val="0"/>
              </a:spcBef>
              <a:buClr>
                <a:schemeClr val="dk1"/>
              </a:buClr>
              <a:buSzPct val="100000"/>
              <a:buFont typeface="Arial"/>
              <a:buNone/>
            </a:pPr>
            <a:r>
              <a:rPr lang="sr"/>
              <a:t>These three groups of rights are the subject of analysis in the light of current legislation of the Republic of Serbia for the conflict that exists when using electronic communications for copyright infringement. </a:t>
            </a:r>
          </a:p>
          <a:p>
            <a:pPr lvl="0" rtl="0">
              <a:spcBef>
                <a:spcPts val="0"/>
              </a:spcBef>
              <a:buClr>
                <a:schemeClr val="dk1"/>
              </a:buClr>
              <a:buSzPct val="100000"/>
              <a:buFont typeface="Arial"/>
              <a:buNone/>
            </a:pPr>
            <a:r>
              <a:rPr lang="sr"/>
              <a:t>This conflict is particularly important when analyzing the conduct of Internet operator in Serbia, which retained the personal data about users and give them away in response to alleged copyright infringement. The presentation focuses on the treatment of ISPs, users and copyright holders, putting the emphasis on the shortcomings of the existing system of protection that inevitably manifests violation of the right to privacy of communication, and the right to protection of personal data. But what is really going on? Direct cause for this analysis is the behavior of Internet providers in the Republic of Serbia, who regularly send "warning letters" in which they state that "it was noticed that downloading certain files on the Internet is copyright infringement". To make threatening letter more obscure, as a source of information about the "unauthorized downloading" in their warning letters ISPs state that it is either agency, or law office representing collective copyright holders. Users are reminded to immediately delete the downloaded file from your computer (!). </a:t>
            </a:r>
          </a:p>
          <a:p>
            <a:pPr lvl="0" rtl="0">
              <a:spcBef>
                <a:spcPts val="0"/>
              </a:spcBef>
              <a:buClr>
                <a:schemeClr val="dk1"/>
              </a:buClr>
              <a:buSzPct val="100000"/>
              <a:buFont typeface="Arial"/>
              <a:buNone/>
            </a:pPr>
            <a:r>
              <a:rPr lang="sr"/>
              <a:t>Perhaps this treatment laity seems quite reasonable - someone who violates the law should be warned that his behaviour was noted, and will be appropriately sanctioned if they continue. But who here actually violate the laws of the Republic of Serbia: users, operators, copyright holders, or all together? </a:t>
            </a:r>
          </a:p>
          <a:p>
            <a:pPr lvl="0" rtl="0">
              <a:spcBef>
                <a:spcPts val="0"/>
              </a:spcBef>
              <a:buClr>
                <a:schemeClr val="dk1"/>
              </a:buClr>
              <a:buSzPct val="100000"/>
              <a:buFont typeface="Arial"/>
              <a:buNone/>
            </a:pPr>
            <a:r>
              <a:rPr lang="sr"/>
              <a:t>Presentation will show both legal and technical aspects of analysis. In Serbia file-sharers have been monitored closely by DRM agencies, and ISPs are prone to cooperate with them regardless of laws that regulate their fundamental obligations to Internet users. Also, this presentation will show which results we, concerned citizens, activists, tech people and lawyers, got when we presented our findings to higher (govt) instances. Some may call it whistleblowing, because it's clear pointing out to wrongdoings against us, interwebz. After the threats we received, and useless attempts to stop us talking about what's fair and what's nor, and especially after fines that ISPs in Serbia now have to pay because of lack of basic law abiding behaviour, the good assumption is that broader audience on BalCCon 2014 is ready to hear what is happening behind the back of internet users.</a:t>
            </a:r>
          </a:p>
          <a:p>
            <a:pPr rtl="0">
              <a:spcBef>
                <a:spcPts val="0"/>
              </a:spcBef>
              <a:buNone/>
            </a:pPr>
            <a:endParaRPr/>
          </a:p>
          <a:p>
            <a:pPr lvl="0" rtl="0">
              <a:spcBef>
                <a:spcPts val="0"/>
              </a:spcBef>
              <a:buClr>
                <a:schemeClr val="dk1"/>
              </a:buClr>
              <a:buSzPct val="100000"/>
              <a:buFont typeface="Arial"/>
              <a:buNone/>
            </a:pPr>
            <a:r>
              <a:rPr lang="sr"/>
              <a:t>Keywords</a:t>
            </a:r>
          </a:p>
          <a:p>
            <a:pPr lvl="0" rtl="0">
              <a:spcBef>
                <a:spcPts val="0"/>
              </a:spcBef>
              <a:buClr>
                <a:schemeClr val="dk1"/>
              </a:buClr>
              <a:buSzPct val="100000"/>
              <a:buFont typeface="Arial"/>
              <a:buNone/>
            </a:pPr>
            <a:r>
              <a:rPr lang="sr"/>
              <a:t>Right to privacy of electronic communications, personal data protection, copyright, internet operators, torrent traffic, interception.</a:t>
            </a:r>
          </a:p>
          <a:p>
            <a:pPr>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6" name="Shape 76"/>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lvl="0" rtl="0">
              <a:spcBef>
                <a:spcPts val="0"/>
              </a:spcBef>
              <a:buClr>
                <a:schemeClr val="dk1"/>
              </a:buClr>
              <a:buSzPct val="100000"/>
              <a:buFont typeface="Arial"/>
              <a:buNone/>
            </a:pPr>
            <a:r>
              <a:rPr lang="sr" b="1"/>
              <a:t>5 The execution of court decisions </a:t>
            </a:r>
          </a:p>
          <a:p>
            <a:pPr lvl="0" rtl="0">
              <a:spcBef>
                <a:spcPts val="0"/>
              </a:spcBef>
              <a:buClr>
                <a:schemeClr val="dk1"/>
              </a:buClr>
              <a:buFont typeface="Arial"/>
              <a:buNone/>
            </a:pPr>
            <a:endParaRPr/>
          </a:p>
          <a:p>
            <a:pPr lvl="0" rtl="0">
              <a:spcBef>
                <a:spcPts val="0"/>
              </a:spcBef>
              <a:buClr>
                <a:schemeClr val="dk1"/>
              </a:buClr>
              <a:buSzPct val="100000"/>
              <a:buFont typeface="Arial"/>
              <a:buNone/>
            </a:pPr>
            <a:r>
              <a:rPr lang="sr"/>
              <a:t>                 This is the only fully legal way to get the information about users. The Court, on the basis of its authority and discretionary assessment, requires the collection of evidence in criminal and civil proceedings. However, to obtain a court decision at the request of the copyright holder, the previously (or within 30 days of the issuance of the order) must file a lawsuit and sue the user for copyright infringement (Articles 211 and 212 of the Law on Copyright and related Rights).</a:t>
            </a:r>
          </a:p>
          <a:p>
            <a:pPr rtl="0">
              <a:spcBef>
                <a:spcPts val="0"/>
              </a:spcBef>
              <a:buNone/>
            </a:pPr>
            <a:endParaRPr/>
          </a:p>
          <a:p>
            <a:pPr lvl="0" rtl="0">
              <a:spcBef>
                <a:spcPts val="0"/>
              </a:spcBef>
              <a:buClr>
                <a:schemeClr val="dk1"/>
              </a:buClr>
              <a:buSzPct val="100000"/>
              <a:buFont typeface="Arial"/>
              <a:buNone/>
            </a:pPr>
            <a:r>
              <a:rPr lang="sr" b="1"/>
              <a:t>. Izvršenjem odluke suda </a:t>
            </a:r>
          </a:p>
          <a:p>
            <a:pPr lvl="0" rtl="0">
              <a:spcBef>
                <a:spcPts val="0"/>
              </a:spcBef>
              <a:buClr>
                <a:schemeClr val="dk1"/>
              </a:buClr>
              <a:buFont typeface="Arial"/>
              <a:buNone/>
            </a:pPr>
            <a:endParaRPr/>
          </a:p>
          <a:p>
            <a:pPr lvl="0" rtl="0">
              <a:spcBef>
                <a:spcPts val="0"/>
              </a:spcBef>
              <a:buClr>
                <a:schemeClr val="dk1"/>
              </a:buClr>
              <a:buSzPct val="100000"/>
              <a:buFont typeface="Arial"/>
              <a:buNone/>
            </a:pPr>
            <a:r>
              <a:rPr lang="sr"/>
              <a:t>                Ovo je jedini potpuno legalan način da se dođe do podataka o korisnicima. Sud, na osnovu svojih ovlašćenja i diskrecione procene, nalaže prikupljanje dokaza u krivičnom ali i parničnom postupku. Međutim, da bi se dobila odluka suda na zahtev nosioca autorskog prava, ovaj prethodno (ili najkasnije u roku od 30 dana od izdavanja naloga) mora pokrenuti parnicu, odnosno tužiti korisnika zbog kršenja autorskih prava (članovi 211. i 212. Zakona o autorskom i srodnim pravima).</a:t>
            </a:r>
          </a:p>
          <a:p>
            <a:pPr lvl="0" rt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lvl="0" rtl="0">
              <a:spcBef>
                <a:spcPts val="0"/>
              </a:spcBef>
              <a:buClr>
                <a:schemeClr val="dk1"/>
              </a:buClr>
              <a:buFont typeface="Arial"/>
              <a:buNone/>
            </a:pPr>
            <a:endParaRPr b="1">
              <a:solidFill>
                <a:srgbClr val="555555"/>
              </a:solidFill>
            </a:endParaRPr>
          </a:p>
          <a:p>
            <a:pPr rtl="0">
              <a:spcBef>
                <a:spcPts val="0"/>
              </a:spcBef>
              <a:buNone/>
            </a:pPr>
            <a:endParaRPr b="1">
              <a:solidFill>
                <a:srgbClr val="555555"/>
              </a:solidFill>
            </a:endParaRPr>
          </a:p>
          <a:p>
            <a:pPr rtl="0">
              <a:spcBef>
                <a:spcPts val="0"/>
              </a:spcBef>
              <a:buNone/>
            </a:pPr>
            <a:endParaRPr b="1">
              <a:solidFill>
                <a:srgbClr val="555555"/>
              </a:solidFill>
            </a:endParaRPr>
          </a:p>
          <a:p>
            <a:pPr rtl="0">
              <a:spcBef>
                <a:spcPts val="0"/>
              </a:spcBef>
              <a:buNone/>
            </a:pPr>
            <a:r>
              <a:rPr lang="sr" b="1">
                <a:solidFill>
                  <a:srgbClr val="555555"/>
                </a:solidFill>
              </a:rPr>
              <a:t>The case sparked aninvestigation into how ISPs are handling our private data!!!</a:t>
            </a:r>
          </a:p>
          <a:p>
            <a:pPr rtl="0">
              <a:spcBef>
                <a:spcPts val="0"/>
              </a:spcBef>
              <a:buNone/>
            </a:pPr>
            <a:endParaRPr b="1">
              <a:solidFill>
                <a:srgbClr val="555555"/>
              </a:solidFill>
            </a:endParaRPr>
          </a:p>
          <a:p>
            <a:pPr rtl="0">
              <a:spcBef>
                <a:spcPts val="0"/>
              </a:spcBef>
              <a:buNone/>
            </a:pPr>
            <a:r>
              <a:rPr lang="sr" b="1">
                <a:solidFill>
                  <a:srgbClr val="555555"/>
                </a:solidFill>
              </a:rPr>
              <a:t>The Commissioner for Information of Public Importance and Personal Data Protection plans on monitoring the implementation of the provisions of the Law on Personal Data Protection among electronic communications operators, especially the mobile telephony operators and internet providers.</a:t>
            </a:r>
          </a:p>
          <a:p>
            <a:pPr rtl="0">
              <a:spcBef>
                <a:spcPts val="0"/>
              </a:spcBef>
              <a:buNone/>
            </a:pPr>
            <a:endParaRPr/>
          </a:p>
          <a:p>
            <a:pPr rtl="0">
              <a:spcBef>
                <a:spcPts val="0"/>
              </a:spcBef>
              <a:buNone/>
            </a:pPr>
            <a:r>
              <a:rPr lang="sr" u="sng">
                <a:solidFill>
                  <a:schemeClr val="hlink"/>
                </a:solidFill>
                <a:hlinkClick r:id="rId3"/>
              </a:rPr>
              <a:t>http://www.poverenik.rs/en/activities/1550-uskoro-nadzor-nad-operatorima.html</a:t>
            </a:r>
            <a:r>
              <a:rPr lang="sr"/>
              <a:t> </a:t>
            </a:r>
          </a:p>
          <a:p>
            <a:pPr rtl="0">
              <a:spcBef>
                <a:spcPts val="0"/>
              </a:spcBef>
              <a:buNone/>
            </a:pPr>
            <a:endParaRPr/>
          </a:p>
          <a:p>
            <a:pPr lvl="0" rt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3" name="Shape 93"/>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rtl="0">
              <a:spcBef>
                <a:spcPts val="0"/>
              </a:spcBef>
              <a:buNone/>
            </a:pPr>
            <a:endParaRPr/>
          </a:p>
          <a:p>
            <a:pPr rtl="0">
              <a:spcBef>
                <a:spcPts val="0"/>
              </a:spcBef>
              <a:buNone/>
            </a:pPr>
            <a:r>
              <a:rPr lang="sr" i="1">
                <a:solidFill>
                  <a:schemeClr val="dk1"/>
                </a:solidFill>
              </a:rPr>
              <a:t>The company recently demanded a 600 euros settlement from a Finnish Tor exit-node operator, who also happens to be the Vice-President of a local Pirate Party branch.</a:t>
            </a:r>
          </a:p>
          <a:p>
            <a:pPr lvl="0" rtl="0">
              <a:lnSpc>
                <a:spcPct val="141428"/>
              </a:lnSpc>
              <a:spcBef>
                <a:spcPts val="1100"/>
              </a:spcBef>
              <a:spcAft>
                <a:spcPts val="1100"/>
              </a:spcAft>
              <a:buClr>
                <a:schemeClr val="dk1"/>
              </a:buClr>
              <a:buSzPct val="100000"/>
              <a:buFont typeface="Arial"/>
              <a:buNone/>
            </a:pPr>
            <a:r>
              <a:rPr lang="sr">
                <a:solidFill>
                  <a:schemeClr val="dk1"/>
                </a:solidFill>
              </a:rPr>
              <a:t>Faced with the growing threat of online file-sharing, Hustler </a:t>
            </a:r>
            <a:r>
              <a:rPr lang="sr" u="sng">
                <a:solidFill>
                  <a:srgbClr val="353F45"/>
                </a:solidFill>
                <a:hlinkClick r:id="rId3"/>
              </a:rPr>
              <a:t>committed</a:t>
            </a:r>
            <a:r>
              <a:rPr lang="sr">
                <a:solidFill>
                  <a:schemeClr val="dk1"/>
                </a:solidFill>
              </a:rPr>
              <a:t> to “turning piracy into profit” several years ago.</a:t>
            </a:r>
          </a:p>
          <a:p>
            <a:pPr lvl="0" rtl="0">
              <a:lnSpc>
                <a:spcPct val="141428"/>
              </a:lnSpc>
              <a:spcBef>
                <a:spcPts val="1100"/>
              </a:spcBef>
              <a:spcAft>
                <a:spcPts val="1100"/>
              </a:spcAft>
              <a:buClr>
                <a:schemeClr val="dk1"/>
              </a:buClr>
              <a:buSzPct val="100000"/>
              <a:buFont typeface="Arial"/>
              <a:buNone/>
            </a:pPr>
            <a:r>
              <a:rPr lang="sr">
                <a:solidFill>
                  <a:schemeClr val="dk1"/>
                </a:solidFill>
              </a:rPr>
              <a:t>The company has not been very active on this front in the United States, but more so in Europe. In Finland for example Hustler is </a:t>
            </a:r>
            <a:r>
              <a:rPr lang="sr" u="sng">
                <a:solidFill>
                  <a:srgbClr val="353F45"/>
                </a:solidFill>
                <a:hlinkClick r:id="rId4"/>
              </a:rPr>
              <a:t>sending out settlement demands</a:t>
            </a:r>
            <a:r>
              <a:rPr lang="sr">
                <a:solidFill>
                  <a:schemeClr val="dk1"/>
                </a:solidFill>
              </a:rPr>
              <a:t> for hundreds of euros to alleged pirates.</a:t>
            </a:r>
          </a:p>
          <a:p>
            <a:pPr lvl="0" rtl="0">
              <a:lnSpc>
                <a:spcPct val="141428"/>
              </a:lnSpc>
              <a:spcBef>
                <a:spcPts val="1100"/>
              </a:spcBef>
              <a:spcAft>
                <a:spcPts val="1100"/>
              </a:spcAft>
              <a:buNone/>
            </a:pPr>
            <a:r>
              <a:rPr lang="sr">
                <a:solidFill>
                  <a:schemeClr val="dk1"/>
                </a:solidFill>
              </a:rPr>
              <a:t>A few days ago one of these letters arrived at the doorstep of </a:t>
            </a:r>
            <a:r>
              <a:rPr lang="sr" u="sng">
                <a:solidFill>
                  <a:srgbClr val="353F45"/>
                </a:solidFill>
                <a:hlinkClick r:id="rId5"/>
              </a:rPr>
              <a:t>Sebastian Mäki</a:t>
            </a:r>
            <a:r>
              <a:rPr lang="sr">
                <a:solidFill>
                  <a:schemeClr val="dk1"/>
                </a:solidFill>
              </a:rPr>
              <a:t>, identifying the IP-address through which he offers a </a:t>
            </a:r>
            <a:r>
              <a:rPr lang="sr" u="sng">
                <a:solidFill>
                  <a:srgbClr val="353F45"/>
                </a:solidFill>
                <a:hlinkClick r:id="rId6"/>
              </a:rPr>
              <a:t>Tor</a:t>
            </a:r>
            <a:r>
              <a:rPr lang="sr">
                <a:solidFill>
                  <a:schemeClr val="dk1"/>
                </a:solidFill>
              </a:rPr>
              <a:t> exit-node. The </a:t>
            </a:r>
            <a:r>
              <a:rPr lang="sr" u="sng">
                <a:solidFill>
                  <a:srgbClr val="353F45"/>
                </a:solidFill>
                <a:hlinkClick r:id="rId7"/>
              </a:rPr>
              <a:t>letter</a:t>
            </a:r>
            <a:r>
              <a:rPr lang="sr">
                <a:solidFill>
                  <a:schemeClr val="dk1"/>
                </a:solidFill>
              </a:rPr>
              <a:t> is sent by lawfirm Hedman Partners who urge Mäki to pay 600 euros ($800) in damages or face worse.</a:t>
            </a:r>
          </a:p>
          <a:p>
            <a:pPr lvl="0" rtl="0">
              <a:lnSpc>
                <a:spcPct val="141428"/>
              </a:lnSpc>
              <a:spcBef>
                <a:spcPts val="1100"/>
              </a:spcBef>
              <a:spcAft>
                <a:spcPts val="1100"/>
              </a:spcAft>
              <a:buNone/>
            </a:pPr>
            <a:r>
              <a:rPr lang="sr">
                <a:solidFill>
                  <a:schemeClr val="dk1"/>
                </a:solidFill>
              </a:rPr>
              <a:t>However, Mäki has no intention to pay up. Besides running a Tor exit-node and an open wireless network through the connection, he also happens to be Vice-President of a local Pirate Party branch. As such, he has a decent knowledge of how to counter these threats.</a:t>
            </a:r>
          </a:p>
          <a:p>
            <a:pPr lvl="0" rtl="0">
              <a:lnSpc>
                <a:spcPct val="141428"/>
              </a:lnSpc>
              <a:spcBef>
                <a:spcPts val="1100"/>
              </a:spcBef>
              <a:spcAft>
                <a:spcPts val="1100"/>
              </a:spcAft>
              <a:buClr>
                <a:schemeClr val="dk1"/>
              </a:buClr>
              <a:buFont typeface="Arial"/>
              <a:buNone/>
            </a:pPr>
            <a:endParaRPr>
              <a:solidFill>
                <a:schemeClr val="dk1"/>
              </a:solidFill>
            </a:endParaRPr>
          </a:p>
          <a:p>
            <a:pPr rtl="0">
              <a:spcBef>
                <a:spcPts val="0"/>
              </a:spcBef>
              <a:buNone/>
            </a:pPr>
            <a:endParaRPr sz="1400" i="1">
              <a:solidFill>
                <a:schemeClr val="dk1"/>
              </a:solidFill>
            </a:endParaRPr>
          </a:p>
          <a:p>
            <a:pPr rtl="0">
              <a:spcBef>
                <a:spcPts val="0"/>
              </a:spcBef>
              <a:buNone/>
            </a:pPr>
            <a:endParaRPr/>
          </a:p>
          <a:p>
            <a:pPr>
              <a:spcBef>
                <a:spcPts val="0"/>
              </a:spcBef>
              <a:buNone/>
            </a:pPr>
            <a:r>
              <a:rPr lang="sr"/>
              <a:t>link: </a:t>
            </a:r>
            <a:r>
              <a:rPr lang="sr" u="sng">
                <a:solidFill>
                  <a:schemeClr val="hlink"/>
                </a:solidFill>
                <a:hlinkClick r:id="rId8"/>
              </a:rPr>
              <a:t>http://semantics.sebastianmaki.fi/2014/08/an-open-letter-is-copyright-trolling.html</a:t>
            </a:r>
            <a:r>
              <a:rPr lang="sr"/>
              <a:t>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lvl="0" rtl="0">
              <a:spcBef>
                <a:spcPts val="0"/>
              </a:spcBef>
              <a:buNone/>
            </a:pPr>
            <a:endParaRPr/>
          </a:p>
          <a:p>
            <a:pPr lvl="0" rtl="0">
              <a:spcBef>
                <a:spcPts val="0"/>
              </a:spcBef>
              <a:buNone/>
            </a:pPr>
            <a:endParaRPr/>
          </a:p>
          <a:p>
            <a:pPr lvl="0" rtl="0">
              <a:spcBef>
                <a:spcPts val="0"/>
              </a:spcBef>
              <a:buNone/>
            </a:pPr>
            <a:r>
              <a:rPr lang="sr"/>
              <a:t>link: </a:t>
            </a:r>
            <a:r>
              <a:rPr lang="sr" u="sng">
                <a:solidFill>
                  <a:schemeClr val="hlink"/>
                </a:solidFill>
                <a:hlinkClick r:id="rId3"/>
              </a:rPr>
              <a:t>http://semantics.sebastianmaki.fi/2014/08/an-open-letter-is-copyright-trolling.html</a:t>
            </a:r>
            <a:r>
              <a:rPr lang="sr"/>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
        <p:cNvGrpSpPr/>
        <p:nvPr/>
      </p:nvGrpSpPr>
      <p:grpSpPr>
        <a:xfrm>
          <a:off x="0" y="0"/>
          <a:ext cx="0" cy="0"/>
          <a:chOff x="0" y="0"/>
          <a:chExt cx="0" cy="0"/>
        </a:xfrm>
      </p:grpSpPr>
      <p:sp>
        <p:nvSpPr>
          <p:cNvPr id="32" name="Shape 3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3" name="Shape 33"/>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rtl="0">
              <a:spcBef>
                <a:spcPts val="0"/>
              </a:spcBef>
              <a:buNone/>
            </a:pPr>
            <a:r>
              <a:rPr lang="sr"/>
              <a:t>Banning file sharing is violation of human rights!</a:t>
            </a:r>
          </a:p>
          <a:p>
            <a:pPr rtl="0">
              <a:spcBef>
                <a:spcPts val="0"/>
              </a:spcBef>
              <a:buNone/>
            </a:pPr>
            <a:endParaRPr/>
          </a:p>
          <a:p>
            <a:pPr rtl="0">
              <a:spcBef>
                <a:spcPts val="0"/>
              </a:spcBef>
              <a:buNone/>
            </a:pPr>
            <a:r>
              <a:rPr lang="sr">
                <a:solidFill>
                  <a:srgbClr val="222222"/>
                </a:solidFill>
              </a:rPr>
              <a:t>The </a:t>
            </a:r>
            <a:r>
              <a:rPr lang="sr" b="1">
                <a:solidFill>
                  <a:srgbClr val="222222"/>
                </a:solidFill>
              </a:rPr>
              <a:t>European Court of Human Rights</a:t>
            </a:r>
            <a:r>
              <a:rPr lang="sr">
                <a:solidFill>
                  <a:srgbClr val="222222"/>
                </a:solidFill>
              </a:rPr>
              <a:t> has declared that the copyright monopoly stands in direct conflict with fundamental Human Rights, as defined in the European Union and elsewhere. </a:t>
            </a:r>
          </a:p>
          <a:p>
            <a:pPr rtl="0">
              <a:spcBef>
                <a:spcPts val="0"/>
              </a:spcBef>
              <a:buNone/>
            </a:pPr>
            <a:endParaRPr>
              <a:solidFill>
                <a:srgbClr val="222222"/>
              </a:solidFill>
            </a:endParaRPr>
          </a:p>
          <a:p>
            <a:pPr lvl="0" rtl="0">
              <a:spcBef>
                <a:spcPts val="0"/>
              </a:spcBef>
              <a:buNone/>
            </a:pPr>
            <a:r>
              <a:rPr lang="sr">
                <a:solidFill>
                  <a:srgbClr val="222222"/>
                </a:solidFill>
              </a:rPr>
              <a:t>This means that as of last year (2013) nobody for sharing culture in the EU may be convicted</a:t>
            </a:r>
            <a:r>
              <a:rPr lang="sr" b="1">
                <a:solidFill>
                  <a:srgbClr val="222222"/>
                </a:solidFill>
              </a:rPr>
              <a:t> just for breaking the copyright monopoly law;</a:t>
            </a:r>
            <a:r>
              <a:rPr lang="sr">
                <a:solidFill>
                  <a:srgbClr val="222222"/>
                </a:solidFill>
              </a:rPr>
              <a:t> the bar for convicting was raised considerably. This can be expected to have far-reaching implications, not just judicially, but in confirming that the copyright monopoly stands at odds with human rights.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Shape 3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9" name="Shape 39"/>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lvl="0" rtl="0">
              <a:spcBef>
                <a:spcPts val="0"/>
              </a:spcBef>
              <a:buClr>
                <a:schemeClr val="dk1"/>
              </a:buClr>
              <a:buFont typeface="Arial"/>
              <a:buNone/>
            </a:pPr>
            <a:endParaRPr>
              <a:solidFill>
                <a:schemeClr val="dk1"/>
              </a:solidFill>
            </a:endParaRPr>
          </a:p>
          <a:p>
            <a:pPr lvl="0" rtl="0">
              <a:spcBef>
                <a:spcPts val="0"/>
              </a:spcBef>
              <a:buClr>
                <a:schemeClr val="dk1"/>
              </a:buClr>
              <a:buFont typeface="Arial"/>
              <a:buNone/>
            </a:pPr>
            <a:endParaRPr>
              <a:solidFill>
                <a:schemeClr val="dk1"/>
              </a:solidFill>
            </a:endParaRPr>
          </a:p>
          <a:p>
            <a:pPr lvl="0" rtl="0">
              <a:spcBef>
                <a:spcPts val="0"/>
              </a:spcBef>
              <a:buClr>
                <a:schemeClr val="dk1"/>
              </a:buClr>
              <a:buSzPct val="100000"/>
              <a:buFont typeface="Arial"/>
              <a:buNone/>
            </a:pPr>
            <a:r>
              <a:rPr lang="sr">
                <a:solidFill>
                  <a:schemeClr val="dk1"/>
                </a:solidFill>
              </a:rPr>
              <a:t>People  are conducting more and more of their daily business online and through their mobile devices. They use the Internet and their smartphones and tablets to make purchases, research medical conditions, plan vacations, interact with friends and relatives, do their jobs, map travel routes, and otherwise pursue their interests. With these activities, uisers  are creating a voluminous and unprecedented </a:t>
            </a:r>
            <a:r>
              <a:rPr lang="sr" b="1">
                <a:solidFill>
                  <a:schemeClr val="dk1"/>
                </a:solidFill>
              </a:rPr>
              <a:t>trail of data regarding who they are, where they live, and what they own.</a:t>
            </a:r>
          </a:p>
          <a:p>
            <a:pPr lvl="0" rtl="0">
              <a:spcBef>
                <a:spcPts val="0"/>
              </a:spcBef>
              <a:buClr>
                <a:schemeClr val="dk1"/>
              </a:buClr>
              <a:buFont typeface="Arial"/>
              <a:buNone/>
            </a:pPr>
            <a:endParaRPr>
              <a:solidFill>
                <a:schemeClr val="dk1"/>
              </a:solidFill>
            </a:endParaRPr>
          </a:p>
          <a:p>
            <a:pPr lvl="0" rtl="0">
              <a:spcBef>
                <a:spcPts val="0"/>
              </a:spcBef>
              <a:buNone/>
            </a:pPr>
            <a:r>
              <a:rPr lang="sr">
                <a:solidFill>
                  <a:schemeClr val="dk1"/>
                </a:solidFill>
              </a:rPr>
              <a:t>These changes have fueled the </a:t>
            </a:r>
            <a:r>
              <a:rPr lang="sr" b="1">
                <a:solidFill>
                  <a:schemeClr val="dk1"/>
                </a:solidFill>
              </a:rPr>
              <a:t>growth of a multi-billion dollar industry</a:t>
            </a:r>
            <a:r>
              <a:rPr lang="sr">
                <a:solidFill>
                  <a:schemeClr val="dk1"/>
                </a:solidFill>
              </a:rPr>
              <a:t> that largely operates hidden from people’s view. Today, a wide range of companies collect and maintain data on hundreds of millions of consumers, which they analyze, package, and sell generally without consumer permission or input.</a:t>
            </a:r>
          </a:p>
          <a:p>
            <a:pPr lvl="0" rtl="0">
              <a:spcBef>
                <a:spcPts val="0"/>
              </a:spcBef>
              <a:buNone/>
            </a:pPr>
            <a:endParaRPr>
              <a:solidFill>
                <a:schemeClr val="dk1"/>
              </a:solidFill>
            </a:endParaRPr>
          </a:p>
          <a:p>
            <a:pPr lvl="0" rtl="0">
              <a:spcBef>
                <a:spcPts val="0"/>
              </a:spcBef>
              <a:buNone/>
            </a:pPr>
            <a:r>
              <a:rPr lang="sr" b="1">
                <a:solidFill>
                  <a:schemeClr val="dk1"/>
                </a:solidFill>
              </a:rPr>
              <a:t>Yet, laws define file -sharing legal (to some extent) - for private use, and if purpose is not to gain a profit. </a:t>
            </a:r>
          </a:p>
          <a:p>
            <a:pPr lvl="0" rtl="0">
              <a:spcBef>
                <a:spcPts val="0"/>
              </a:spcBef>
              <a:buClr>
                <a:schemeClr val="dk1"/>
              </a:buClr>
              <a:buFont typeface="Arial"/>
              <a:buNone/>
            </a:pPr>
            <a:endParaRPr>
              <a:solidFill>
                <a:schemeClr val="dk1"/>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Shape 4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6" name="Shape 46"/>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lvl="0" rtl="0">
              <a:spcBef>
                <a:spcPts val="0"/>
              </a:spcBef>
              <a:buNone/>
            </a:pPr>
            <a:r>
              <a:rPr lang="sr" b="1">
                <a:solidFill>
                  <a:schemeClr val="dk1"/>
                </a:solidFill>
              </a:rPr>
              <a:t>Users  generally  have no means of knowing the</a:t>
            </a:r>
            <a:r>
              <a:rPr lang="sr" sz="1400" b="1">
                <a:solidFill>
                  <a:schemeClr val="dk1"/>
                </a:solidFill>
              </a:rPr>
              <a:t>  extent and nature</a:t>
            </a:r>
            <a:r>
              <a:rPr lang="sr" b="1">
                <a:solidFill>
                  <a:schemeClr val="dk1"/>
                </a:solidFill>
              </a:rPr>
              <a:t> of information that corporations, law offices, and DMCA agencies, collect about them and share with others for their own financial gain.</a:t>
            </a:r>
          </a:p>
          <a:p>
            <a:pPr lvl="0" rtl="0">
              <a:spcBef>
                <a:spcPts val="0"/>
              </a:spcBef>
              <a:buNone/>
            </a:pPr>
            <a:endParaRPr b="1">
              <a:solidFill>
                <a:schemeClr val="dk1"/>
              </a:solidFill>
            </a:endParaRPr>
          </a:p>
          <a:p>
            <a:pPr lvl="0" rtl="0">
              <a:spcBef>
                <a:spcPts val="0"/>
              </a:spcBef>
              <a:buNone/>
            </a:pPr>
            <a:r>
              <a:rPr lang="sr" sz="1400">
                <a:solidFill>
                  <a:schemeClr val="dk1"/>
                </a:solidFill>
              </a:rPr>
              <a:t>Dozens of adult companies are using "copyright trolling" tactics to supplement their income.</a:t>
            </a:r>
          </a:p>
          <a:p>
            <a:pPr lvl="0" rtl="0">
              <a:spcBef>
                <a:spcPts val="0"/>
              </a:spcBef>
              <a:buNone/>
            </a:pPr>
            <a:endParaRPr sz="1400">
              <a:solidFill>
                <a:schemeClr val="dk1"/>
              </a:solidFill>
            </a:endParaRPr>
          </a:p>
          <a:p>
            <a:pPr lvl="0" rtl="0">
              <a:spcBef>
                <a:spcPts val="0"/>
              </a:spcBef>
              <a:buNone/>
            </a:pPr>
            <a:r>
              <a:rPr lang="sr">
                <a:solidFill>
                  <a:schemeClr val="dk1"/>
                </a:solidFill>
              </a:rPr>
              <a:t>In Serbia file-sharers have been monitored closely by DRM agencies, and ISPs (which are often cell phone careers as well).  shows that they are prone to cooperate with them regardless of laws that regulate their fundamental obligations to Internet users. </a:t>
            </a:r>
          </a:p>
          <a:p>
            <a:pPr lvl="0" rtl="0">
              <a:spcBef>
                <a:spcPts val="0"/>
              </a:spcBef>
              <a:buNone/>
            </a:pPr>
            <a:endParaRPr sz="1400">
              <a:solidFill>
                <a:schemeClr val="dk1"/>
              </a:solidFill>
            </a:endParaRPr>
          </a:p>
          <a:p>
            <a:pPr lvl="0" rtl="0">
              <a:spcBef>
                <a:spcPts val="0"/>
              </a:spcBef>
              <a:buNone/>
            </a:pPr>
            <a:r>
              <a:rPr lang="sr" sz="1400">
                <a:solidFill>
                  <a:schemeClr val="dk1"/>
                </a:solidFill>
              </a:rPr>
              <a:t> </a:t>
            </a:r>
            <a:r>
              <a:rPr lang="sr" b="1">
                <a:solidFill>
                  <a:schemeClr val="dk1"/>
                </a:solidFill>
              </a:rPr>
              <a:t>And how do they do it?   </a:t>
            </a:r>
          </a:p>
          <a:p>
            <a:pPr lvl="0" rtl="0">
              <a:spcBef>
                <a:spcPts val="0"/>
              </a:spcBef>
              <a:buNone/>
            </a:pPr>
            <a:endParaRPr>
              <a:solidFill>
                <a:schemeClr val="dk1"/>
              </a:solidFill>
            </a:endParaRPr>
          </a:p>
          <a:p>
            <a:pPr lvl="0" rtl="0">
              <a:spcBef>
                <a:spcPts val="0"/>
              </a:spcBef>
              <a:buNone/>
            </a:pPr>
            <a:endParaRPr/>
          </a:p>
          <a:p>
            <a:pPr lvl="0" rtl="0">
              <a:spcBef>
                <a:spcPts val="0"/>
              </a:spcBef>
              <a:buClr>
                <a:schemeClr val="dk1"/>
              </a:buClr>
              <a:buFont typeface="Arial"/>
              <a:buNone/>
            </a:pPr>
            <a:endParaRPr/>
          </a:p>
          <a:p>
            <a:pPr lvl="0" rtl="0">
              <a:spcBef>
                <a:spcPts val="0"/>
              </a:spcBef>
              <a:buClr>
                <a:schemeClr val="dk1"/>
              </a:buClr>
              <a:buFont typeface="Arial"/>
              <a:buNone/>
            </a:pPr>
            <a:endParaRPr/>
          </a:p>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Shape 5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1" name="Shape 51"/>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lvl="0" rtl="0">
              <a:spcBef>
                <a:spcPts val="0"/>
              </a:spcBef>
              <a:buNone/>
            </a:pPr>
            <a:r>
              <a:rPr lang="sr"/>
              <a:t>We have identified five ways to get to information about users. </a:t>
            </a:r>
          </a:p>
          <a:p>
            <a:pPr lvl="0" rtl="0">
              <a:spcBef>
                <a:spcPts val="0"/>
              </a:spcBef>
              <a:buNone/>
            </a:pPr>
            <a:r>
              <a:rPr lang="sr"/>
              <a:t>1 Seizure data in another country </a:t>
            </a:r>
          </a:p>
          <a:p>
            <a:pPr lvl="0" rtl="0">
              <a:spcBef>
                <a:spcPts val="0"/>
              </a:spcBef>
              <a:buNone/>
            </a:pPr>
            <a:endParaRPr/>
          </a:p>
          <a:p>
            <a:pPr lvl="0" rtl="0">
              <a:spcBef>
                <a:spcPts val="0"/>
              </a:spcBef>
              <a:buNone/>
            </a:pPr>
            <a:r>
              <a:rPr lang="sr"/>
              <a:t>ie:  FBI confiscate all the data from megaupload. Or perhaps send a rapidshare account-in to submit a list of users who have DLed some copyright content. Your IP remained in the logs reached by copyright owners, confiscation of servers and other similar actions. So this info and just simply forward your ISP. </a:t>
            </a:r>
          </a:p>
          <a:p>
            <a:pPr lvl="0" rtl="0">
              <a:spcBef>
                <a:spcPts val="0"/>
              </a:spcBef>
              <a:buNone/>
            </a:pPr>
            <a:r>
              <a:rPr lang="sr"/>
              <a:t>                 This scenario is described as a </a:t>
            </a:r>
            <a:r>
              <a:rPr lang="sr" b="1"/>
              <a:t>"server seizure by the FBI":</a:t>
            </a:r>
            <a:r>
              <a:rPr lang="sr"/>
              <a:t> a public authority of the country will legally under the law of that country to the specific information indicating a violation of copyright law, and put them copyright holders. Copyright holders are thus legally entered the data from which can make it probable that violate copyrights. </a:t>
            </a:r>
          </a:p>
          <a:p>
            <a:pPr lvl="0" rtl="0">
              <a:spcBef>
                <a:spcPts val="0"/>
              </a:spcBef>
              <a:buNone/>
            </a:pPr>
            <a:r>
              <a:rPr lang="sr"/>
              <a:t>They, howevevr,  </a:t>
            </a:r>
            <a:r>
              <a:rPr lang="sr" b="1"/>
              <a:t>can not "give order" ISP's  to identify the user,</a:t>
            </a:r>
            <a:r>
              <a:rPr lang="sr"/>
              <a:t> they can only go to court, according to the cited articles of the Law on Copyright and Related Rights Act, or forward them to the public prosecutor's office in order to perform an investigation of potential committed criminal offenses. </a:t>
            </a:r>
          </a:p>
          <a:p>
            <a:pPr lvl="0" rtl="0">
              <a:spcBef>
                <a:spcPts val="0"/>
              </a:spcBef>
              <a:buNone/>
            </a:pPr>
            <a:endParaRPr/>
          </a:p>
          <a:p>
            <a:pPr lvl="0" rtl="0">
              <a:spcBef>
                <a:spcPts val="0"/>
              </a:spcBef>
              <a:buNone/>
            </a:pPr>
            <a:r>
              <a:rPr lang="sr"/>
              <a:t>If a foreign government body transmit data through the channels of interstate cooperation in criminal matters  -  they </a:t>
            </a:r>
            <a:r>
              <a:rPr lang="sr" b="1">
                <a:solidFill>
                  <a:srgbClr val="A61C00"/>
                </a:solidFill>
              </a:rPr>
              <a:t>can turn to Serbian prosecution for cybercrime</a:t>
            </a:r>
            <a:r>
              <a:rPr lang="sr"/>
              <a:t> (which happens quite often), the prosecutor will assess whether there are elements of the offense, and </a:t>
            </a:r>
            <a:r>
              <a:rPr lang="sr" b="1">
                <a:solidFill>
                  <a:srgbClr val="85200C"/>
                </a:solidFill>
              </a:rPr>
              <a:t>seek a court order</a:t>
            </a:r>
            <a:r>
              <a:rPr lang="sr"/>
              <a:t> -</a:t>
            </a:r>
          </a:p>
          <a:p>
            <a:pPr lvl="0" rtl="0">
              <a:spcBef>
                <a:spcPts val="0"/>
              </a:spcBef>
              <a:buNone/>
            </a:pPr>
            <a:endParaRPr/>
          </a:p>
          <a:p>
            <a:pPr lvl="0" rt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6" name="Shape 56"/>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lvl="0" rtl="0">
              <a:spcBef>
                <a:spcPts val="0"/>
              </a:spcBef>
              <a:buClr>
                <a:schemeClr val="dk1"/>
              </a:buClr>
              <a:buSzPct val="100000"/>
              <a:buFont typeface="Arial"/>
              <a:buNone/>
            </a:pPr>
            <a:r>
              <a:rPr lang="sr"/>
              <a:t>We have identified five ways to get to information about users. </a:t>
            </a:r>
          </a:p>
          <a:p>
            <a:pPr lvl="0" rtl="0">
              <a:spcBef>
                <a:spcPts val="0"/>
              </a:spcBef>
              <a:buNone/>
            </a:pPr>
            <a:r>
              <a:rPr lang="sr"/>
              <a:t>1 Seizure data in another country </a:t>
            </a:r>
          </a:p>
          <a:p>
            <a:pPr lvl="0" rtl="0">
              <a:spcBef>
                <a:spcPts val="0"/>
              </a:spcBef>
              <a:buClr>
                <a:schemeClr val="dk1"/>
              </a:buClr>
              <a:buFont typeface="Arial"/>
              <a:buNone/>
            </a:pPr>
            <a:endParaRPr/>
          </a:p>
          <a:p>
            <a:pPr lvl="0" rtl="0">
              <a:spcBef>
                <a:spcPts val="0"/>
              </a:spcBef>
              <a:buClr>
                <a:schemeClr val="dk1"/>
              </a:buClr>
              <a:buSzPct val="100000"/>
              <a:buFont typeface="Arial"/>
              <a:buNone/>
            </a:pPr>
            <a:r>
              <a:rPr lang="sr"/>
              <a:t>ie:  FBI confiscate all the data from megaupload. Or perhaps send a rapidshare account-in to submit a list of users who have DLed some copyright content. Your IP remained in the logs reached by copyright owners, confiscation of servers and other similar actions. So this info and just simply forward your ISP. </a:t>
            </a:r>
          </a:p>
          <a:p>
            <a:pPr lvl="0" rtl="0">
              <a:spcBef>
                <a:spcPts val="0"/>
              </a:spcBef>
              <a:buClr>
                <a:schemeClr val="dk1"/>
              </a:buClr>
              <a:buSzPct val="100000"/>
              <a:buFont typeface="Arial"/>
              <a:buNone/>
            </a:pPr>
            <a:r>
              <a:rPr lang="sr"/>
              <a:t>                 This scenario is described as a </a:t>
            </a:r>
            <a:r>
              <a:rPr lang="sr" b="1"/>
              <a:t>"server seizure by the FBI":</a:t>
            </a:r>
            <a:r>
              <a:rPr lang="sr"/>
              <a:t> a public authority of the country will legally under the law of that country to the specific information indicating a violation of copyright law, and put them copyright holders. Copyright holders are thus legally entered the data from which can make it probable that violate copyrights. </a:t>
            </a:r>
          </a:p>
          <a:p>
            <a:pPr lvl="0" rtl="0">
              <a:spcBef>
                <a:spcPts val="0"/>
              </a:spcBef>
              <a:buNone/>
            </a:pPr>
            <a:r>
              <a:rPr lang="sr"/>
              <a:t>They, howevevr,  </a:t>
            </a:r>
            <a:r>
              <a:rPr lang="sr" b="1"/>
              <a:t>can not "give order" ISP's  to identify the user,</a:t>
            </a:r>
            <a:r>
              <a:rPr lang="sr"/>
              <a:t> they can only go to court, according to the cited articles of the Law on Copyright and Related Rights Act, or forward them to the public prosecutor's office in order to perform an investigation of potential committed criminal offenses. </a:t>
            </a:r>
          </a:p>
          <a:p>
            <a:pPr lvl="0" rtl="0">
              <a:spcBef>
                <a:spcPts val="0"/>
              </a:spcBef>
              <a:buClr>
                <a:schemeClr val="dk1"/>
              </a:buClr>
              <a:buFont typeface="Arial"/>
              <a:buNone/>
            </a:pPr>
            <a:endParaRPr/>
          </a:p>
          <a:p>
            <a:pPr lvl="0" rtl="0">
              <a:spcBef>
                <a:spcPts val="0"/>
              </a:spcBef>
              <a:buClr>
                <a:schemeClr val="dk1"/>
              </a:buClr>
              <a:buSzPct val="100000"/>
              <a:buFont typeface="Arial"/>
              <a:buNone/>
            </a:pPr>
            <a:r>
              <a:rPr lang="sr"/>
              <a:t>If a foreign government body transmit data through the channels of interstate cooperation in criminal matters  -  they </a:t>
            </a:r>
            <a:r>
              <a:rPr lang="sr" b="1">
                <a:solidFill>
                  <a:srgbClr val="A61C00"/>
                </a:solidFill>
              </a:rPr>
              <a:t>can turn to Serbian prosecution for cybercrime</a:t>
            </a:r>
            <a:r>
              <a:rPr lang="sr"/>
              <a:t> (which happens quite often), the prosecutor will assess whether there are elements of the offense, and </a:t>
            </a:r>
            <a:r>
              <a:rPr lang="sr" b="1">
                <a:solidFill>
                  <a:srgbClr val="85200C"/>
                </a:solidFill>
              </a:rPr>
              <a:t>seek a court order</a:t>
            </a:r>
            <a:r>
              <a:rPr lang="sr"/>
              <a:t> -</a:t>
            </a:r>
          </a:p>
          <a:p>
            <a:pPr lvl="0" rtl="0">
              <a:spcBef>
                <a:spcPts val="0"/>
              </a:spcBef>
              <a:buClr>
                <a:schemeClr val="dk1"/>
              </a:buClr>
              <a:buFont typeface="Arial"/>
              <a:buNone/>
            </a:pPr>
            <a:endParaRPr/>
          </a:p>
          <a:p>
            <a:pPr lvl="0" rt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1" name="Shape 61"/>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lvl="0" rtl="0">
              <a:spcBef>
                <a:spcPts val="0"/>
              </a:spcBef>
              <a:buClr>
                <a:schemeClr val="dk1"/>
              </a:buClr>
              <a:buFont typeface="Arial"/>
              <a:buNone/>
            </a:pPr>
            <a:endParaRPr/>
          </a:p>
          <a:p>
            <a:pPr lvl="0" rtl="0">
              <a:spcBef>
                <a:spcPts val="0"/>
              </a:spcBef>
              <a:buNone/>
            </a:pPr>
            <a:r>
              <a:rPr lang="sr"/>
              <a:t>  Although this  imaginative and practically applicable, and as we have been informed  relatively common way to collect information about users, this scenario has one major flaw - it boils down to the Law on copyright  - its ONLY the author or copyright holder that has the right to publish the work - the right to determine WAYS OF SHARING. </a:t>
            </a:r>
          </a:p>
          <a:p>
            <a:pPr lvl="0" rtl="0">
              <a:spcBef>
                <a:spcPts val="0"/>
              </a:spcBef>
              <a:buNone/>
            </a:pPr>
            <a:endParaRPr/>
          </a:p>
          <a:p>
            <a:pPr lvl="0" rtl="0">
              <a:spcBef>
                <a:spcPts val="0"/>
              </a:spcBef>
              <a:buNone/>
            </a:pPr>
            <a:r>
              <a:rPr lang="sr" b="1"/>
              <a:t>The author has the exclusive right to authorize or prohibit the recording and reproduction of his work</a:t>
            </a:r>
            <a:r>
              <a:rPr lang="sr"/>
              <a:t>, in whole or in part, by any means, in any form, by any permanent or temporary, direct or indirect way. </a:t>
            </a:r>
          </a:p>
          <a:p>
            <a:pPr lvl="0" rtl="0">
              <a:spcBef>
                <a:spcPts val="0"/>
              </a:spcBef>
              <a:buNone/>
            </a:pPr>
            <a:endParaRPr/>
          </a:p>
          <a:p>
            <a:pPr lvl="0" rtl="0">
              <a:spcBef>
                <a:spcPts val="0"/>
              </a:spcBef>
              <a:buNone/>
            </a:pPr>
            <a:r>
              <a:rPr lang="sr"/>
              <a:t>If the author decides that he wants to share his work with the internet community for free (putting torrent with that part of it comes down to the manner of its publication or copying) of Internet users who do not violate any regulation. </a:t>
            </a:r>
          </a:p>
          <a:p>
            <a:pPr lvl="0" rtl="0">
              <a:spcBef>
                <a:spcPts val="0"/>
              </a:spcBef>
              <a:buNone/>
            </a:pPr>
            <a:r>
              <a:rPr lang="sr"/>
              <a:t>Therefore, it is needless to say that any subsequent action of the copyright holder in preventing such activities, or disclosure of the identity of the user using the "generosity" of the author, to be illegal.  Otherwise, putting a content on torrents despite of author’s will is crime itself. And a</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6" name="Shape 66"/>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lvl="0" rtl="0">
              <a:spcBef>
                <a:spcPts val="0"/>
              </a:spcBef>
              <a:buClr>
                <a:schemeClr val="dk1"/>
              </a:buClr>
              <a:buSzPct val="100000"/>
              <a:buFont typeface="Arial"/>
              <a:buNone/>
            </a:pPr>
            <a:r>
              <a:rPr lang="sr" b="1"/>
              <a:t>Probably the simplest scenario, but still illegal. </a:t>
            </a:r>
          </a:p>
          <a:p>
            <a:pPr lvl="0" rtl="0">
              <a:spcBef>
                <a:spcPts val="0"/>
              </a:spcBef>
              <a:buClr>
                <a:schemeClr val="dk1"/>
              </a:buClr>
              <a:buFont typeface="Arial"/>
              <a:buNone/>
            </a:pPr>
            <a:endParaRPr b="1"/>
          </a:p>
          <a:p>
            <a:pPr rtl="0">
              <a:spcBef>
                <a:spcPts val="0"/>
              </a:spcBef>
              <a:buNone/>
            </a:pPr>
            <a:r>
              <a:rPr lang="sr" b="1"/>
              <a:t>user's IP address is personal information</a:t>
            </a:r>
            <a:r>
              <a:rPr lang="sr"/>
              <a:t> and as such is protected by a special legal regime, and may not be used for anything other than for the purposes which are not pre-agreed. </a:t>
            </a:r>
          </a:p>
          <a:p>
            <a:pPr rtl="0">
              <a:spcBef>
                <a:spcPts val="0"/>
              </a:spcBef>
              <a:buNone/>
            </a:pPr>
            <a:endParaRPr/>
          </a:p>
          <a:p>
            <a:pPr rtl="0">
              <a:spcBef>
                <a:spcPts val="0"/>
              </a:spcBef>
              <a:buNone/>
            </a:pPr>
            <a:r>
              <a:rPr lang="sr"/>
              <a:t>IP adress is private. Not because it can fully identify the user but because it can point out to his identification. Like physicall location or parts of your identity obtained by government- social security number</a:t>
            </a:r>
          </a:p>
          <a:p>
            <a:pPr rtl="0">
              <a:spcBef>
                <a:spcPts val="0"/>
              </a:spcBef>
              <a:buNone/>
            </a:pPr>
            <a:endParaRPr/>
          </a:p>
          <a:p>
            <a:pPr rtl="0">
              <a:spcBef>
                <a:spcPts val="0"/>
              </a:spcBef>
              <a:buNone/>
            </a:pPr>
            <a:r>
              <a:rPr lang="sr" b="1"/>
              <a:t>Logical fallacy</a:t>
            </a:r>
            <a:r>
              <a:rPr lang="sr"/>
              <a:t> lies in assumption that </a:t>
            </a:r>
          </a:p>
          <a:p>
            <a:pPr rtl="0">
              <a:spcBef>
                <a:spcPts val="0"/>
              </a:spcBef>
              <a:buNone/>
            </a:pPr>
            <a:r>
              <a:rPr lang="sr"/>
              <a:t>if torrent files are publicly available on the Internet, any user has given consent to make his / her IP address public, and that  anyone can do with it whatever he wants.  </a:t>
            </a:r>
          </a:p>
          <a:p>
            <a:pPr rtl="0">
              <a:spcBef>
                <a:spcPts val="0"/>
              </a:spcBef>
              <a:buNone/>
            </a:pPr>
            <a:r>
              <a:rPr lang="sr"/>
              <a:t>Its handy explanation, but if its not law abiding!!</a:t>
            </a:r>
          </a:p>
          <a:p>
            <a:pPr rtl="0">
              <a:spcBef>
                <a:spcPts val="0"/>
              </a:spcBef>
              <a:buNone/>
            </a:pPr>
            <a:endParaRPr/>
          </a:p>
          <a:p>
            <a:pPr lvl="0" rtl="0">
              <a:spcBef>
                <a:spcPts val="0"/>
              </a:spcBef>
              <a:buClr>
                <a:schemeClr val="dk1"/>
              </a:buClr>
              <a:buSzPct val="100000"/>
              <a:buFont typeface="Arial"/>
              <a:buNone/>
            </a:pPr>
            <a:r>
              <a:rPr lang="sr"/>
              <a:t>The user has given consent to its IP address is only used for file sharing, but not to be recorded, forwarded to third parties and used by the holder of copyright for any other purpose. </a:t>
            </a:r>
          </a:p>
          <a:p>
            <a:pPr lvl="0" rtl="0">
              <a:spcBef>
                <a:spcPts val="0"/>
              </a:spcBef>
              <a:buClr>
                <a:schemeClr val="dk1"/>
              </a:buClr>
              <a:buSzPct val="100000"/>
              <a:buFont typeface="Arial"/>
              <a:buNone/>
            </a:pPr>
            <a:r>
              <a:rPr lang="sr"/>
              <a:t>Therefore, </a:t>
            </a:r>
            <a:r>
              <a:rPr lang="sr" b="1"/>
              <a:t>anyone who records user IP address and forwards them to the holders of copyrights violation of the privacy of user data</a:t>
            </a:r>
            <a:r>
              <a:rPr lang="sr"/>
              <a:t>, because the user has not given consent to its ip address used for this purpose. </a:t>
            </a:r>
          </a:p>
          <a:p>
            <a:pPr rtl="0">
              <a:spcBef>
                <a:spcPts val="0"/>
              </a:spcBef>
              <a:buNone/>
            </a:pPr>
            <a:endParaRPr/>
          </a:p>
          <a:p>
            <a:pPr lvl="0" rt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1" name="Shape 71"/>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lvl="0" rtl="0">
              <a:spcBef>
                <a:spcPts val="0"/>
              </a:spcBef>
              <a:buNone/>
            </a:pPr>
            <a:r>
              <a:rPr lang="sr"/>
              <a:t>Same as tracking!</a:t>
            </a:r>
          </a:p>
          <a:p>
            <a:pPr lvl="0" rtl="0">
              <a:spcBef>
                <a:spcPts val="0"/>
              </a:spcBef>
              <a:buNone/>
            </a:pPr>
            <a:endParaRPr/>
          </a:p>
          <a:p>
            <a:pPr lvl="0" rtl="0">
              <a:spcBef>
                <a:spcPts val="0"/>
              </a:spcBef>
              <a:buNone/>
            </a:pPr>
            <a:r>
              <a:rPr lang="sr"/>
              <a:t>This has already been explained in previous published text as completely illegal behavior that constituted a number of criminal acts by the ISP Jeva, and copyright holders. Violation of Terms of Service, user’s privacy, </a:t>
            </a:r>
          </a:p>
          <a:p>
            <a:pPr lvl="0" rtl="0">
              <a:spcBef>
                <a:spcPts val="0"/>
              </a:spcBef>
              <a:buNone/>
            </a:pPr>
            <a:r>
              <a:rPr lang="sr"/>
              <a:t>and last, but not the least, what torrent companies can gain? </a:t>
            </a:r>
          </a:p>
          <a:p>
            <a:pPr lvl="0" rtl="0">
              <a:spcBef>
                <a:spcPts val="0"/>
              </a:spcBef>
              <a:buNone/>
            </a:pPr>
            <a:endParaRPr/>
          </a:p>
          <a:p>
            <a:pPr lvl="0" rtl="0">
              <a:spcBef>
                <a:spcPts val="0"/>
              </a:spcBef>
              <a:buNone/>
            </a:pPr>
            <a:r>
              <a:rPr lang="sr"/>
              <a:t>SOME THINGS CANT BE UNBROKEN.</a:t>
            </a:r>
          </a:p>
          <a:p>
            <a:pPr lvl="0" rtl="0">
              <a:spcBef>
                <a:spcPts val="0"/>
              </a:spcBef>
              <a:buNone/>
            </a:pPr>
            <a:r>
              <a:rPr lang="sr"/>
              <a:t>The only stake holder that matters on the Internet is the people who use it. </a:t>
            </a:r>
          </a:p>
          <a:p>
            <a:pPr lvl="0" rtl="0">
              <a:spcBef>
                <a:spcPts val="0"/>
              </a:spcBef>
              <a:buNone/>
            </a:pPr>
            <a:endParaRPr/>
          </a:p>
          <a:p>
            <a:pPr lvl="0" rtl="0">
              <a:spcBef>
                <a:spcPts val="0"/>
              </a:spcBef>
              <a:buNone/>
            </a:pPr>
            <a:r>
              <a:rPr lang="sr"/>
              <a:t>Other ways - new letter asking for movie on smartphone DLed 12 months before. Deep packet inspection or what? You tell me. </a:t>
            </a:r>
          </a:p>
          <a:p>
            <a:pPr lvl="0" rtl="0">
              <a:spcBef>
                <a:spcPts val="0"/>
              </a:spcBef>
              <a:buNone/>
            </a:pPr>
            <a:endParaRPr/>
          </a:p>
          <a:p>
            <a:pPr lvl="0" rt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txBox="1">
            <a:spLocks noGrp="1"/>
          </p:cNvSpPr>
          <p:nvPr>
            <p:ph type="ctrTitle"/>
          </p:nvPr>
        </p:nvSpPr>
        <p:spPr>
          <a:xfrm>
            <a:off x="685800" y="1583342"/>
            <a:ext cx="7772400" cy="1159856"/>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9" name="Shape 9"/>
          <p:cNvSpPr txBox="1">
            <a:spLocks noGrp="1"/>
          </p:cNvSpPr>
          <p:nvPr>
            <p:ph type="subTitle" idx="1"/>
          </p:nvPr>
        </p:nvSpPr>
        <p:spPr>
          <a:xfrm>
            <a:off x="685800" y="2840053"/>
            <a:ext cx="7772400" cy="784737"/>
          </a:xfrm>
          <a:prstGeom prst="rect">
            <a:avLst/>
          </a:prstGeom>
        </p:spPr>
        <p:txBody>
          <a:bodyPr lIns="91425" tIns="91425" rIns="91425" bIns="91425" anchor="t" anchorCtr="0"/>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05978"/>
            <a:ext cx="8229600" cy="85725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2" name="Shape 12"/>
          <p:cNvSpPr txBox="1">
            <a:spLocks noGrp="1"/>
          </p:cNvSpPr>
          <p:nvPr>
            <p:ph type="body" idx="1"/>
          </p:nvPr>
        </p:nvSpPr>
        <p:spPr>
          <a:xfrm>
            <a:off x="457200" y="1200150"/>
            <a:ext cx="8229600" cy="372568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05978"/>
            <a:ext cx="8229600" cy="85725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body" idx="1"/>
          </p:nvPr>
        </p:nvSpPr>
        <p:spPr>
          <a:xfrm>
            <a:off x="457200" y="1200150"/>
            <a:ext cx="3994525" cy="372568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6" name="Shape 16"/>
          <p:cNvSpPr txBox="1">
            <a:spLocks noGrp="1"/>
          </p:cNvSpPr>
          <p:nvPr>
            <p:ph type="body" idx="2"/>
          </p:nvPr>
        </p:nvSpPr>
        <p:spPr>
          <a:xfrm>
            <a:off x="4692273" y="1200150"/>
            <a:ext cx="3994525" cy="372568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05978"/>
            <a:ext cx="8229600" cy="85725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4406309"/>
            <a:ext cx="8229600" cy="519520"/>
          </a:xfrm>
          <a:prstGeom prst="rect">
            <a:avLst/>
          </a:prstGeom>
        </p:spPr>
        <p:txBody>
          <a:bodyPr lIns="91425" tIns="91425" rIns="91425" bIns="91425" anchor="t" anchorCtr="0"/>
          <a:lstStyle>
            <a:lvl1pPr algn="ctr">
              <a:spcBef>
                <a:spcPts val="360"/>
              </a:spcBef>
              <a:buSzPct val="100000"/>
              <a:buNone/>
              <a:defRPr sz="1800"/>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250"/>
          </a:xfrm>
          <a:prstGeom prst="rect">
            <a:avLst/>
          </a:prstGeom>
          <a:noFill/>
          <a:ln>
            <a:noFill/>
          </a:ln>
        </p:spPr>
        <p:txBody>
          <a:bodyPr lIns="91425" tIns="91425" rIns="91425" bIns="91425" anchor="b" anchorCtr="0"/>
          <a:lstStyle>
            <a:lvl1pPr>
              <a:spcBef>
                <a:spcPts val="0"/>
              </a:spcBef>
              <a:buClr>
                <a:schemeClr val="dk1"/>
              </a:buClr>
              <a:buSzPct val="100000"/>
              <a:buNone/>
              <a:defRPr sz="3600" b="1">
                <a:solidFill>
                  <a:schemeClr val="dk1"/>
                </a:solidFill>
              </a:defRPr>
            </a:lvl1pPr>
            <a:lvl2pPr>
              <a:spcBef>
                <a:spcPts val="0"/>
              </a:spcBef>
              <a:buClr>
                <a:schemeClr val="dk1"/>
              </a:buClr>
              <a:buSzPct val="100000"/>
              <a:buNone/>
              <a:defRPr sz="3600" b="1">
                <a:solidFill>
                  <a:schemeClr val="dk1"/>
                </a:solidFill>
              </a:defRPr>
            </a:lvl2pPr>
            <a:lvl3pPr>
              <a:spcBef>
                <a:spcPts val="0"/>
              </a:spcBef>
              <a:buClr>
                <a:schemeClr val="dk1"/>
              </a:buClr>
              <a:buSzPct val="100000"/>
              <a:buNone/>
              <a:defRPr sz="3600" b="1">
                <a:solidFill>
                  <a:schemeClr val="dk1"/>
                </a:solidFill>
              </a:defRPr>
            </a:lvl3pPr>
            <a:lvl4pPr>
              <a:spcBef>
                <a:spcPts val="0"/>
              </a:spcBef>
              <a:buClr>
                <a:schemeClr val="dk1"/>
              </a:buClr>
              <a:buSzPct val="100000"/>
              <a:buNone/>
              <a:defRPr sz="3600" b="1">
                <a:solidFill>
                  <a:schemeClr val="dk1"/>
                </a:solidFill>
              </a:defRPr>
            </a:lvl4pPr>
            <a:lvl5pPr>
              <a:spcBef>
                <a:spcPts val="0"/>
              </a:spcBef>
              <a:buClr>
                <a:schemeClr val="dk1"/>
              </a:buClr>
              <a:buSzPct val="100000"/>
              <a:buNone/>
              <a:defRPr sz="3600" b="1">
                <a:solidFill>
                  <a:schemeClr val="dk1"/>
                </a:solidFill>
              </a:defRPr>
            </a:lvl5pPr>
            <a:lvl6pPr>
              <a:spcBef>
                <a:spcPts val="0"/>
              </a:spcBef>
              <a:buClr>
                <a:schemeClr val="dk1"/>
              </a:buClr>
              <a:buSzPct val="100000"/>
              <a:buNone/>
              <a:defRPr sz="3600" b="1">
                <a:solidFill>
                  <a:schemeClr val="dk1"/>
                </a:solidFill>
              </a:defRPr>
            </a:lvl6pPr>
            <a:lvl7pPr>
              <a:spcBef>
                <a:spcPts val="0"/>
              </a:spcBef>
              <a:buClr>
                <a:schemeClr val="dk1"/>
              </a:buClr>
              <a:buSzPct val="100000"/>
              <a:buNone/>
              <a:defRPr sz="3600" b="1">
                <a:solidFill>
                  <a:schemeClr val="dk1"/>
                </a:solidFill>
              </a:defRPr>
            </a:lvl7pPr>
            <a:lvl8pPr>
              <a:spcBef>
                <a:spcPts val="0"/>
              </a:spcBef>
              <a:buClr>
                <a:schemeClr val="dk1"/>
              </a:buClr>
              <a:buSzPct val="100000"/>
              <a:buNone/>
              <a:defRPr sz="3600" b="1">
                <a:solidFill>
                  <a:schemeClr val="dk1"/>
                </a:solidFill>
              </a:defRPr>
            </a:lvl8pPr>
            <a:lvl9pPr>
              <a:spcBef>
                <a:spcPts val="0"/>
              </a:spcBef>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200150"/>
            <a:ext cx="8229600" cy="3725680"/>
          </a:xfrm>
          <a:prstGeom prst="rect">
            <a:avLst/>
          </a:prstGeom>
          <a:noFill/>
          <a:ln>
            <a:noFill/>
          </a:ln>
        </p:spPr>
        <p:txBody>
          <a:bodyPr lIns="91425" tIns="91425" rIns="91425" b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1496900" y="787850"/>
            <a:ext cx="6426599" cy="2144099"/>
          </a:xfrm>
          <a:prstGeom prst="rect">
            <a:avLst/>
          </a:prstGeom>
          <a:ln w="9525" cap="flat">
            <a:solidFill>
              <a:srgbClr val="000000"/>
            </a:solidFill>
            <a:prstDash val="solid"/>
            <a:round/>
            <a:headEnd type="none" w="med" len="med"/>
            <a:tailEnd type="none" w="med" len="med"/>
          </a:ln>
        </p:spPr>
        <p:txBody>
          <a:bodyPr lIns="91425" tIns="91425" rIns="91425" bIns="91425" anchor="b" anchorCtr="0">
            <a:spAutoFit/>
          </a:bodyPr>
          <a:lstStyle/>
          <a:p>
            <a:pPr>
              <a:spcBef>
                <a:spcPts val="0"/>
              </a:spcBef>
              <a:buNone/>
            </a:pPr>
            <a:r>
              <a:rPr lang="sr" sz="2400" i="1">
                <a:solidFill>
                  <a:srgbClr val="F3F3F3"/>
                </a:solidFill>
                <a:latin typeface="Verdana"/>
                <a:ea typeface="Verdana"/>
                <a:cs typeface="Verdana"/>
                <a:sym typeface="Verdana"/>
              </a:rPr>
              <a:t>Case Study: interception of torrent traffic and what should we do about it</a:t>
            </a:r>
          </a:p>
        </p:txBody>
      </p:sp>
      <p:sp>
        <p:nvSpPr>
          <p:cNvPr id="24" name="Shape 24"/>
          <p:cNvSpPr txBox="1">
            <a:spLocks noGrp="1"/>
          </p:cNvSpPr>
          <p:nvPr>
            <p:ph type="subTitle" idx="1"/>
          </p:nvPr>
        </p:nvSpPr>
        <p:spPr>
          <a:xfrm>
            <a:off x="685800" y="3207648"/>
            <a:ext cx="7772400" cy="776699"/>
          </a:xfrm>
          <a:prstGeom prst="rect">
            <a:avLst/>
          </a:prstGeom>
        </p:spPr>
        <p:txBody>
          <a:bodyPr lIns="91425" tIns="91425" rIns="91425" bIns="91425" anchor="t" anchorCtr="0">
            <a:spAutoFit/>
          </a:bodyPr>
          <a:lstStyle/>
          <a:p>
            <a:pPr>
              <a:spcBef>
                <a:spcPts val="0"/>
              </a:spcBef>
              <a:buNone/>
            </a:pPr>
            <a:r>
              <a:rPr lang="sr">
                <a:solidFill>
                  <a:srgbClr val="FF9900"/>
                </a:solidFill>
              </a:rPr>
              <a:t>Jelena Jovanović</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72"/>
        <p:cNvGrpSpPr/>
        <p:nvPr/>
      </p:nvGrpSpPr>
      <p:grpSpPr>
        <a:xfrm>
          <a:off x="0" y="0"/>
          <a:ext cx="0" cy="0"/>
          <a:chOff x="0" y="0"/>
          <a:chExt cx="0" cy="0"/>
        </a:xfrm>
      </p:grpSpPr>
      <p:sp>
        <p:nvSpPr>
          <p:cNvPr id="73" name="Shape 73"/>
          <p:cNvSpPr txBox="1">
            <a:spLocks noGrp="1"/>
          </p:cNvSpPr>
          <p:nvPr>
            <p:ph type="ctrTitle"/>
          </p:nvPr>
        </p:nvSpPr>
        <p:spPr>
          <a:xfrm>
            <a:off x="685800" y="1874752"/>
            <a:ext cx="7772400" cy="1602299"/>
          </a:xfrm>
          <a:prstGeom prst="rect">
            <a:avLst/>
          </a:prstGeom>
        </p:spPr>
        <p:txBody>
          <a:bodyPr lIns="91425" tIns="91425" rIns="91425" bIns="91425" anchor="b" anchorCtr="0">
            <a:spAutoFit/>
          </a:bodyPr>
          <a:lstStyle/>
          <a:p>
            <a:pPr lvl="0" rtl="0">
              <a:spcBef>
                <a:spcPts val="0"/>
              </a:spcBef>
              <a:buNone/>
            </a:pPr>
            <a:r>
              <a:rPr lang="sr">
                <a:solidFill>
                  <a:srgbClr val="FF9900"/>
                </a:solidFill>
              </a:rPr>
              <a:t>5. The execution of court decisions</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77"/>
        <p:cNvGrpSpPr/>
        <p:nvPr/>
      </p:nvGrpSpPr>
      <p:grpSpPr>
        <a:xfrm>
          <a:off x="0" y="0"/>
          <a:ext cx="0" cy="0"/>
          <a:chOff x="0" y="0"/>
          <a:chExt cx="0" cy="0"/>
        </a:xfrm>
      </p:grpSpPr>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0"/>
        <p:cNvGrpSpPr/>
        <p:nvPr/>
      </p:nvGrpSpPr>
      <p:grpSpPr>
        <a:xfrm>
          <a:off x="0" y="0"/>
          <a:ext cx="0" cy="0"/>
          <a:chOff x="0" y="0"/>
          <a:chExt cx="0" cy="0"/>
        </a:xfrm>
      </p:grpSpPr>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9900"/>
        </a:solidFill>
        <a:effectLst/>
      </p:bgPr>
    </p:bg>
    <p:spTree>
      <p:nvGrpSpPr>
        <p:cNvPr id="1" name="Shape 85"/>
        <p:cNvGrpSpPr/>
        <p:nvPr/>
      </p:nvGrpSpPr>
      <p:grpSpPr>
        <a:xfrm>
          <a:off x="0" y="0"/>
          <a:ext cx="0" cy="0"/>
          <a:chOff x="0" y="0"/>
          <a:chExt cx="0" cy="0"/>
        </a:xfrm>
      </p:grpSpPr>
      <p:sp>
        <p:nvSpPr>
          <p:cNvPr id="86" name="Shape 86"/>
          <p:cNvSpPr txBox="1">
            <a:spLocks noGrp="1"/>
          </p:cNvSpPr>
          <p:nvPr>
            <p:ph type="body" idx="1"/>
          </p:nvPr>
        </p:nvSpPr>
        <p:spPr>
          <a:xfrm>
            <a:off x="598200" y="697050"/>
            <a:ext cx="7589700" cy="3749399"/>
          </a:xfrm>
          <a:prstGeom prst="rect">
            <a:avLst/>
          </a:prstGeom>
        </p:spPr>
        <p:txBody>
          <a:bodyPr lIns="91425" tIns="91425" rIns="91425" bIns="91425" anchor="t" anchorCtr="0">
            <a:spAutoFit/>
          </a:bodyPr>
          <a:lstStyle/>
          <a:p>
            <a:pPr marL="914400" lvl="0" indent="0" rtl="0">
              <a:spcBef>
                <a:spcPts val="0"/>
              </a:spcBef>
              <a:buNone/>
            </a:pPr>
            <a:r>
              <a:rPr lang="sr"/>
              <a:t> </a:t>
            </a:r>
          </a:p>
          <a:p>
            <a:pPr marL="914400" lvl="0" indent="0" rtl="0">
              <a:spcBef>
                <a:spcPts val="0"/>
              </a:spcBef>
              <a:buNone/>
            </a:pPr>
            <a:endParaRPr sz="3600"/>
          </a:p>
          <a:p>
            <a:pPr marL="0" lvl="0" indent="0" rtl="0">
              <a:spcBef>
                <a:spcPts val="0"/>
              </a:spcBef>
              <a:buNone/>
            </a:pPr>
            <a:r>
              <a:rPr lang="sr" sz="4000" b="1"/>
              <a:t>  Say no to copyright trolling! </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6"/>
                                        </p:tgtEl>
                                        <p:attrNameLst>
                                          <p:attrName>style.visibility</p:attrName>
                                        </p:attrNameLst>
                                      </p:cBhvr>
                                      <p:to>
                                        <p:strVal val="visible"/>
                                      </p:to>
                                    </p:set>
                                    <p:animEffect transition="in" filter="fade">
                                      <p:cBhvr>
                                        <p:cTn id="7" dur="1000"/>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1001700" y="217225"/>
            <a:ext cx="7279799" cy="857400"/>
          </a:xfrm>
          <a:prstGeom prst="rect">
            <a:avLst/>
          </a:prstGeom>
          <a:ln w="9525" cap="flat">
            <a:solidFill>
              <a:srgbClr val="000000"/>
            </a:solidFill>
            <a:prstDash val="solid"/>
            <a:round/>
            <a:headEnd type="none" w="med" len="med"/>
            <a:tailEnd type="none" w="med" len="med"/>
          </a:ln>
        </p:spPr>
        <p:txBody>
          <a:bodyPr lIns="91425" tIns="91425" rIns="91425" bIns="91425" anchor="b" anchorCtr="0">
            <a:spAutoFit/>
          </a:bodyPr>
          <a:lstStyle/>
          <a:p>
            <a:pPr lvl="0" rtl="0">
              <a:spcBef>
                <a:spcPts val="0"/>
              </a:spcBef>
              <a:buNone/>
            </a:pPr>
            <a:r>
              <a:rPr lang="sr" sz="2400">
                <a:solidFill>
                  <a:srgbClr val="99FFFF"/>
                </a:solidFill>
              </a:rPr>
              <a:t> </a:t>
            </a:r>
            <a:r>
              <a:rPr lang="sr" sz="2400">
                <a:solidFill>
                  <a:srgbClr val="FFFFFF"/>
                </a:solidFill>
              </a:rPr>
              <a:t>Right to share and seek culture and knowledge</a:t>
            </a:r>
          </a:p>
        </p:txBody>
      </p:sp>
      <p:sp>
        <p:nvSpPr>
          <p:cNvPr id="30" name="Shape 30"/>
          <p:cNvSpPr txBox="1">
            <a:spLocks noGrp="1"/>
          </p:cNvSpPr>
          <p:nvPr>
            <p:ph type="body" idx="1"/>
          </p:nvPr>
        </p:nvSpPr>
        <p:spPr>
          <a:xfrm>
            <a:off x="1091725" y="1200150"/>
            <a:ext cx="7090500" cy="3725699"/>
          </a:xfrm>
          <a:prstGeom prst="rect">
            <a:avLst/>
          </a:prstGeom>
        </p:spPr>
        <p:txBody>
          <a:bodyPr lIns="91425" tIns="91425" rIns="91425" bIns="91425" anchor="t" anchorCtr="0">
            <a:spAutoFit/>
          </a:bodyPr>
          <a:lstStyle/>
          <a:p>
            <a:pPr rtl="0">
              <a:spcBef>
                <a:spcPts val="0"/>
              </a:spcBef>
              <a:buNone/>
            </a:pPr>
            <a:endParaRPr sz="2400">
              <a:solidFill>
                <a:srgbClr val="FF9900"/>
              </a:solidFill>
            </a:endParaRPr>
          </a:p>
          <a:p>
            <a:pPr rtl="0">
              <a:spcBef>
                <a:spcPts val="0"/>
              </a:spcBef>
              <a:buNone/>
            </a:pPr>
            <a:r>
              <a:rPr lang="sr" sz="2400">
                <a:solidFill>
                  <a:srgbClr val="FF9900"/>
                </a:solidFill>
              </a:rPr>
              <a:t>“Everyone has the right to freedom of expression. This right shall include freedom to hold opinions and to receive and impart information and ideas without interference by public authority and </a:t>
            </a:r>
            <a:r>
              <a:rPr lang="sr" sz="2400">
                <a:solidFill>
                  <a:srgbClr val="FFFFFF"/>
                </a:solidFill>
              </a:rPr>
              <a:t>regardless of frontiers</a:t>
            </a:r>
            <a:r>
              <a:rPr lang="sr" sz="2400">
                <a:solidFill>
                  <a:srgbClr val="FF9900"/>
                </a:solidFill>
              </a:rPr>
              <a:t>.” </a:t>
            </a:r>
          </a:p>
          <a:p>
            <a:pPr rtl="0">
              <a:spcBef>
                <a:spcPts val="0"/>
              </a:spcBef>
              <a:buNone/>
            </a:pPr>
            <a:endParaRPr sz="2400">
              <a:solidFill>
                <a:srgbClr val="FF9900"/>
              </a:solidFill>
            </a:endParaRPr>
          </a:p>
          <a:p>
            <a:pPr lvl="0" rtl="0">
              <a:spcBef>
                <a:spcPts val="0"/>
              </a:spcBef>
              <a:buNone/>
            </a:pPr>
            <a:r>
              <a:rPr lang="sr" sz="1800" i="1">
                <a:solidFill>
                  <a:srgbClr val="FF9900"/>
                </a:solidFill>
              </a:rPr>
              <a:t>(European Convention of Human Rights, article 10)</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1069225" y="205975"/>
            <a:ext cx="7246800" cy="857400"/>
          </a:xfrm>
          <a:prstGeom prst="rect">
            <a:avLst/>
          </a:prstGeom>
          <a:ln w="9525" cap="flat">
            <a:solidFill>
              <a:srgbClr val="000000"/>
            </a:solidFill>
            <a:prstDash val="solid"/>
            <a:round/>
            <a:headEnd type="none" w="med" len="med"/>
            <a:tailEnd type="none" w="med" len="med"/>
          </a:ln>
        </p:spPr>
        <p:txBody>
          <a:bodyPr lIns="91425" tIns="91425" rIns="91425" bIns="91425" anchor="b" anchorCtr="0">
            <a:spAutoFit/>
          </a:bodyPr>
          <a:lstStyle/>
          <a:p>
            <a:pPr lvl="0" rtl="0">
              <a:spcBef>
                <a:spcPts val="0"/>
              </a:spcBef>
              <a:buNone/>
            </a:pPr>
            <a:r>
              <a:rPr lang="sr" sz="2400">
                <a:solidFill>
                  <a:srgbClr val="FFFFFF"/>
                </a:solidFill>
              </a:rPr>
              <a:t>File-sharing is state of mind! </a:t>
            </a:r>
          </a:p>
        </p:txBody>
      </p:sp>
      <p:sp>
        <p:nvSpPr>
          <p:cNvPr id="36" name="Shape 36"/>
          <p:cNvSpPr txBox="1">
            <a:spLocks noGrp="1"/>
          </p:cNvSpPr>
          <p:nvPr>
            <p:ph type="body" idx="1"/>
          </p:nvPr>
        </p:nvSpPr>
        <p:spPr>
          <a:xfrm>
            <a:off x="1069225" y="1200150"/>
            <a:ext cx="7045500" cy="3270300"/>
          </a:xfrm>
          <a:prstGeom prst="rect">
            <a:avLst/>
          </a:prstGeom>
        </p:spPr>
        <p:txBody>
          <a:bodyPr lIns="91425" tIns="91425" rIns="91425" bIns="91425" anchor="t" anchorCtr="0">
            <a:spAutoFit/>
          </a:bodyPr>
          <a:lstStyle/>
          <a:p>
            <a:pPr rtl="0">
              <a:spcBef>
                <a:spcPts val="0"/>
              </a:spcBef>
              <a:buNone/>
            </a:pPr>
            <a:endParaRPr sz="2200" b="1">
              <a:solidFill>
                <a:srgbClr val="FF9900"/>
              </a:solidFill>
            </a:endParaRPr>
          </a:p>
          <a:p>
            <a:pPr lvl="0" rtl="0">
              <a:spcBef>
                <a:spcPts val="0"/>
              </a:spcBef>
              <a:buNone/>
            </a:pPr>
            <a:r>
              <a:rPr lang="sr" sz="2200" b="1">
                <a:solidFill>
                  <a:srgbClr val="FF9900"/>
                </a:solidFill>
              </a:rPr>
              <a:t>Filesharing is not a side-effect of internet </a:t>
            </a:r>
          </a:p>
          <a:p>
            <a:pPr rtl="0">
              <a:spcBef>
                <a:spcPts val="0"/>
              </a:spcBef>
              <a:buNone/>
            </a:pPr>
            <a:endParaRPr sz="2200" b="1">
              <a:solidFill>
                <a:srgbClr val="FF9900"/>
              </a:solidFill>
            </a:endParaRPr>
          </a:p>
          <a:p>
            <a:pPr lvl="0" rtl="0">
              <a:spcBef>
                <a:spcPts val="0"/>
              </a:spcBef>
              <a:buNone/>
            </a:pPr>
            <a:r>
              <a:rPr lang="sr" sz="2200" b="1">
                <a:solidFill>
                  <a:srgbClr val="FF9900"/>
                </a:solidFill>
              </a:rPr>
              <a:t>It changed the way we communicate</a:t>
            </a:r>
          </a:p>
          <a:p>
            <a:pPr rtl="0">
              <a:spcBef>
                <a:spcPts val="0"/>
              </a:spcBef>
              <a:buNone/>
            </a:pPr>
            <a:endParaRPr sz="2200" b="1">
              <a:solidFill>
                <a:srgbClr val="FF9900"/>
              </a:solidFill>
            </a:endParaRPr>
          </a:p>
          <a:p>
            <a:pPr lvl="0" rtl="0">
              <a:spcBef>
                <a:spcPts val="0"/>
              </a:spcBef>
              <a:buNone/>
            </a:pPr>
            <a:r>
              <a:rPr lang="sr" sz="2200" b="1">
                <a:solidFill>
                  <a:srgbClr val="FF9900"/>
                </a:solidFill>
              </a:rPr>
              <a:t>NOT a crime! </a:t>
            </a:r>
          </a:p>
          <a:p>
            <a:pPr lvl="0" rtl="0">
              <a:spcBef>
                <a:spcPts val="0"/>
              </a:spcBef>
              <a:buNone/>
            </a:pPr>
            <a:endParaRPr sz="2200" b="1">
              <a:solidFill>
                <a:srgbClr val="FF9900"/>
              </a:solidFill>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9900"/>
        </a:solidFill>
        <a:effectLst/>
      </p:bgPr>
    </p:bg>
    <p:spTree>
      <p:nvGrpSpPr>
        <p:cNvPr id="1" name="Shape 40"/>
        <p:cNvGrpSpPr/>
        <p:nvPr/>
      </p:nvGrpSpPr>
      <p:grpSpPr>
        <a:xfrm>
          <a:off x="0" y="0"/>
          <a:ext cx="0" cy="0"/>
          <a:chOff x="0" y="0"/>
          <a:chExt cx="0" cy="0"/>
        </a:xfrm>
      </p:grpSpPr>
      <p:sp>
        <p:nvSpPr>
          <p:cNvPr id="41" name="Shape 41"/>
          <p:cNvSpPr txBox="1">
            <a:spLocks noGrp="1"/>
          </p:cNvSpPr>
          <p:nvPr>
            <p:ph type="body" idx="1"/>
          </p:nvPr>
        </p:nvSpPr>
        <p:spPr>
          <a:xfrm>
            <a:off x="4692273" y="1200150"/>
            <a:ext cx="3994500" cy="3725699"/>
          </a:xfrm>
          <a:prstGeom prst="rect">
            <a:avLst/>
          </a:prstGeom>
        </p:spPr>
        <p:txBody>
          <a:bodyPr lIns="91425" tIns="91425" rIns="91425" bIns="91425" anchor="t" anchorCtr="0">
            <a:spAutoFit/>
          </a:bodyPr>
          <a:lstStyle/>
          <a:p>
            <a:pPr>
              <a:spcBef>
                <a:spcPts val="0"/>
              </a:spcBef>
              <a:buNone/>
            </a:pPr>
            <a:endParaRPr/>
          </a:p>
        </p:txBody>
      </p:sp>
      <p:pic>
        <p:nvPicPr>
          <p:cNvPr id="42" name="Shape 42"/>
          <p:cNvPicPr preferRelativeResize="0"/>
          <p:nvPr/>
        </p:nvPicPr>
        <p:blipFill>
          <a:blip r:embed="rId3">
            <a:alphaModFix/>
          </a:blip>
          <a:stretch>
            <a:fillRect/>
          </a:stretch>
        </p:blipFill>
        <p:spPr>
          <a:xfrm>
            <a:off x="3755324" y="0"/>
            <a:ext cx="5388674" cy="5143499"/>
          </a:xfrm>
          <a:prstGeom prst="rect">
            <a:avLst/>
          </a:prstGeom>
          <a:noFill/>
          <a:ln>
            <a:noFill/>
          </a:ln>
        </p:spPr>
      </p:pic>
      <p:sp>
        <p:nvSpPr>
          <p:cNvPr id="43" name="Shape 43"/>
          <p:cNvSpPr txBox="1">
            <a:spLocks noGrp="1"/>
          </p:cNvSpPr>
          <p:nvPr>
            <p:ph type="body" idx="2"/>
          </p:nvPr>
        </p:nvSpPr>
        <p:spPr>
          <a:xfrm>
            <a:off x="0" y="753150"/>
            <a:ext cx="3653400" cy="4172700"/>
          </a:xfrm>
          <a:prstGeom prst="rect">
            <a:avLst/>
          </a:prstGeom>
        </p:spPr>
        <p:txBody>
          <a:bodyPr lIns="91425" tIns="91425" rIns="91425" bIns="91425" anchor="t" anchorCtr="0">
            <a:spAutoFit/>
          </a:bodyPr>
          <a:lstStyle/>
          <a:p>
            <a:pPr rtl="0">
              <a:spcBef>
                <a:spcPts val="0"/>
              </a:spcBef>
              <a:buNone/>
            </a:pPr>
            <a:endParaRPr b="1"/>
          </a:p>
          <a:p>
            <a:pPr rtl="0">
              <a:spcBef>
                <a:spcPts val="0"/>
              </a:spcBef>
              <a:buNone/>
            </a:pPr>
            <a:endParaRPr b="1"/>
          </a:p>
          <a:p>
            <a:pPr>
              <a:spcBef>
                <a:spcPts val="0"/>
              </a:spcBef>
              <a:buNone/>
            </a:pPr>
            <a:r>
              <a:rPr lang="sr" sz="3200" b="1">
                <a:solidFill>
                  <a:srgbClr val="990000"/>
                </a:solidFill>
              </a:rPr>
              <a:t>Copyright regime</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1000"/>
                                        <p:tgtEl>
                                          <p:spTgt spid="43"/>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43"/>
                                        </p:tgtEl>
                                        <p:attrNameLst>
                                          <p:attrName>style.visibility</p:attrName>
                                        </p:attrNameLst>
                                      </p:cBhvr>
                                      <p:to>
                                        <p:strVal val="visible"/>
                                      </p:to>
                                    </p:set>
                                    <p:animEffect transition="in" filter="fade">
                                      <p:cBhvr>
                                        <p:cTn id="11" dur="1000"/>
                                        <p:tgtEl>
                                          <p:spTgt spid="43"/>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43"/>
                                        </p:tgtEl>
                                        <p:attrNameLst>
                                          <p:attrName>style.visibility</p:attrName>
                                        </p:attrNameLst>
                                      </p:cBhvr>
                                      <p:to>
                                        <p:strVal val="visible"/>
                                      </p:to>
                                    </p:set>
                                    <p:animEffect transition="in" filter="fade">
                                      <p:cBhvr>
                                        <p:cTn id="15" dur="3100"/>
                                        <p:tgtEl>
                                          <p:spTgt spid="43"/>
                                        </p:tgtEl>
                                      </p:cBhvr>
                                    </p:animEffect>
                                  </p:childTnLst>
                                </p:cTn>
                              </p:par>
                            </p:childTnLst>
                          </p:cTn>
                        </p:par>
                        <p:par>
                          <p:cTn id="16" fill="hold">
                            <p:stCondLst>
                              <p:cond delay="5100"/>
                            </p:stCondLst>
                            <p:childTnLst>
                              <p:par>
                                <p:cTn id="17" presetID="10" presetClass="entr" presetSubtype="0" fill="hold" nodeType="after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fade">
                                      <p:cBhvr>
                                        <p:cTn id="19" dur="1000"/>
                                        <p:tgtEl>
                                          <p:spTgt spid="43"/>
                                        </p:tgtEl>
                                      </p:cBhvr>
                                    </p:animEffect>
                                  </p:childTnLst>
                                </p:cTn>
                              </p:par>
                            </p:childTnLst>
                          </p:cTn>
                        </p:par>
                        <p:par>
                          <p:cTn id="20" fill="hold">
                            <p:stCondLst>
                              <p:cond delay="6100"/>
                            </p:stCondLst>
                            <p:childTnLst>
                              <p:par>
                                <p:cTn id="21" presetID="10" presetClass="entr" presetSubtype="0" fill="hold" nodeType="afterEffect">
                                  <p:stCondLst>
                                    <p:cond delay="0"/>
                                  </p:stCondLst>
                                  <p:childTnLst>
                                    <p:set>
                                      <p:cBhvr>
                                        <p:cTn id="22" dur="1" fill="hold">
                                          <p:stCondLst>
                                            <p:cond delay="0"/>
                                          </p:stCondLst>
                                        </p:cTn>
                                        <p:tgtEl>
                                          <p:spTgt spid="43"/>
                                        </p:tgtEl>
                                        <p:attrNameLst>
                                          <p:attrName>style.visibility</p:attrName>
                                        </p:attrNameLst>
                                      </p:cBhvr>
                                      <p:to>
                                        <p:strVal val="visible"/>
                                      </p:to>
                                    </p:set>
                                    <p:animEffect transition="in" filter="fade">
                                      <p:cBhvr>
                                        <p:cTn id="23" dur="1000"/>
                                        <p:tgtEl>
                                          <p:spTgt spid="43"/>
                                        </p:tgtEl>
                                      </p:cBhvr>
                                    </p:animEffect>
                                  </p:childTnLst>
                                </p:cTn>
                              </p:par>
                            </p:childTnLst>
                          </p:cTn>
                        </p:par>
                        <p:par>
                          <p:cTn id="24" fill="hold">
                            <p:stCondLst>
                              <p:cond delay="7100"/>
                            </p:stCondLst>
                            <p:childTnLst>
                              <p:par>
                                <p:cTn id="25" presetID="10" presetClass="entr" presetSubtype="0" fill="hold" nodeType="afterEffect">
                                  <p:stCondLst>
                                    <p:cond delay="0"/>
                                  </p:stCondLst>
                                  <p:childTnLst>
                                    <p:set>
                                      <p:cBhvr>
                                        <p:cTn id="26" dur="1" fill="hold">
                                          <p:stCondLst>
                                            <p:cond delay="0"/>
                                          </p:stCondLst>
                                        </p:cTn>
                                        <p:tgtEl>
                                          <p:spTgt spid="43"/>
                                        </p:tgtEl>
                                        <p:attrNameLst>
                                          <p:attrName>style.visibility</p:attrName>
                                        </p:attrNameLst>
                                      </p:cBhvr>
                                      <p:to>
                                        <p:strVal val="visible"/>
                                      </p:to>
                                    </p:set>
                                    <p:animEffect transition="in" filter="fade">
                                      <p:cBhvr>
                                        <p:cTn id="27" dur="1000"/>
                                        <p:tgtEl>
                                          <p:spTgt spid="4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2"/>
                                        </p:tgtEl>
                                        <p:attrNameLst>
                                          <p:attrName>style.visibility</p:attrName>
                                        </p:attrNameLst>
                                      </p:cBhvr>
                                      <p:to>
                                        <p:strVal val="visible"/>
                                      </p:to>
                                    </p:set>
                                    <p:animEffect transition="in" filter="fade">
                                      <p:cBhvr>
                                        <p:cTn id="32" dur="10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7"/>
        <p:cNvGrpSpPr/>
        <p:nvPr/>
      </p:nvGrpSpPr>
      <p:grpSpPr>
        <a:xfrm>
          <a:off x="0" y="0"/>
          <a:ext cx="0" cy="0"/>
          <a:chOff x="0" y="0"/>
          <a:chExt cx="0" cy="0"/>
        </a:xfrm>
      </p:grpSpPr>
      <p:sp>
        <p:nvSpPr>
          <p:cNvPr id="48" name="Shape 48"/>
          <p:cNvSpPr txBox="1">
            <a:spLocks noGrp="1"/>
          </p:cNvSpPr>
          <p:nvPr>
            <p:ph type="ctrTitle"/>
          </p:nvPr>
        </p:nvSpPr>
        <p:spPr>
          <a:xfrm>
            <a:off x="192275" y="945375"/>
            <a:ext cx="8951700" cy="2307300"/>
          </a:xfrm>
          <a:prstGeom prst="rect">
            <a:avLst/>
          </a:prstGeom>
        </p:spPr>
        <p:txBody>
          <a:bodyPr lIns="91425" tIns="91425" rIns="91425" bIns="91425" anchor="b" anchorCtr="0">
            <a:spAutoFit/>
          </a:bodyPr>
          <a:lstStyle/>
          <a:p>
            <a:pPr lvl="0" rtl="0">
              <a:spcBef>
                <a:spcPts val="0"/>
              </a:spcBef>
              <a:buNone/>
            </a:pPr>
            <a:r>
              <a:rPr lang="sr">
                <a:solidFill>
                  <a:srgbClr val="00FFFF"/>
                </a:solidFill>
              </a:rPr>
              <a:t>5 scenarios of obtaining user’s data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2"/>
        <p:cNvGrpSpPr/>
        <p:nvPr/>
      </p:nvGrpSpPr>
      <p:grpSpPr>
        <a:xfrm>
          <a:off x="0" y="0"/>
          <a:ext cx="0" cy="0"/>
          <a:chOff x="0" y="0"/>
          <a:chExt cx="0" cy="0"/>
        </a:xfrm>
      </p:grpSpPr>
      <p:sp>
        <p:nvSpPr>
          <p:cNvPr id="53" name="Shape 53"/>
          <p:cNvSpPr txBox="1">
            <a:spLocks noGrp="1"/>
          </p:cNvSpPr>
          <p:nvPr>
            <p:ph type="ctrTitle"/>
          </p:nvPr>
        </p:nvSpPr>
        <p:spPr>
          <a:xfrm>
            <a:off x="192275" y="977425"/>
            <a:ext cx="8951700" cy="1765799"/>
          </a:xfrm>
          <a:prstGeom prst="rect">
            <a:avLst/>
          </a:prstGeom>
        </p:spPr>
        <p:txBody>
          <a:bodyPr lIns="91425" tIns="91425" rIns="91425" bIns="91425" anchor="b" anchorCtr="0">
            <a:spAutoFit/>
          </a:bodyPr>
          <a:lstStyle/>
          <a:p>
            <a:pPr>
              <a:spcBef>
                <a:spcPts val="0"/>
              </a:spcBef>
              <a:buNone/>
            </a:pPr>
            <a:r>
              <a:rPr lang="sr">
                <a:solidFill>
                  <a:srgbClr val="FF9900"/>
                </a:solidFill>
              </a:rPr>
              <a:t>1. server seizure by the FBI</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7"/>
        <p:cNvGrpSpPr/>
        <p:nvPr/>
      </p:nvGrpSpPr>
      <p:grpSpPr>
        <a:xfrm>
          <a:off x="0" y="0"/>
          <a:ext cx="0" cy="0"/>
          <a:chOff x="0" y="0"/>
          <a:chExt cx="0" cy="0"/>
        </a:xfrm>
      </p:grpSpPr>
      <p:sp>
        <p:nvSpPr>
          <p:cNvPr id="58" name="Shape 58"/>
          <p:cNvSpPr txBox="1">
            <a:spLocks noGrp="1"/>
          </p:cNvSpPr>
          <p:nvPr>
            <p:ph type="ctrTitle"/>
          </p:nvPr>
        </p:nvSpPr>
        <p:spPr>
          <a:xfrm>
            <a:off x="624900" y="1089599"/>
            <a:ext cx="7833299" cy="2323500"/>
          </a:xfrm>
          <a:prstGeom prst="rect">
            <a:avLst/>
          </a:prstGeom>
        </p:spPr>
        <p:txBody>
          <a:bodyPr lIns="91425" tIns="91425" rIns="91425" bIns="91425" anchor="b" anchorCtr="0">
            <a:spAutoFit/>
          </a:bodyPr>
          <a:lstStyle/>
          <a:p>
            <a:pPr rtl="0">
              <a:spcBef>
                <a:spcPts val="0"/>
              </a:spcBef>
              <a:buNone/>
            </a:pPr>
            <a:endParaRPr sz="3600">
              <a:solidFill>
                <a:srgbClr val="FF9900"/>
              </a:solidFill>
            </a:endParaRPr>
          </a:p>
          <a:p>
            <a:pPr rtl="0">
              <a:spcBef>
                <a:spcPts val="0"/>
              </a:spcBef>
              <a:buNone/>
            </a:pPr>
            <a:endParaRPr sz="3600">
              <a:solidFill>
                <a:srgbClr val="FF9900"/>
              </a:solidFill>
            </a:endParaRPr>
          </a:p>
          <a:p>
            <a:pPr rtl="0">
              <a:spcBef>
                <a:spcPts val="0"/>
              </a:spcBef>
              <a:buNone/>
            </a:pPr>
            <a:endParaRPr sz="3600">
              <a:solidFill>
                <a:srgbClr val="FF9900"/>
              </a:solidFill>
            </a:endParaRPr>
          </a:p>
          <a:p>
            <a:pPr rtl="0">
              <a:spcBef>
                <a:spcPts val="0"/>
              </a:spcBef>
              <a:buNone/>
            </a:pPr>
            <a:endParaRPr sz="3600">
              <a:solidFill>
                <a:srgbClr val="FF9900"/>
              </a:solidFill>
            </a:endParaRPr>
          </a:p>
          <a:p>
            <a:pPr>
              <a:spcBef>
                <a:spcPts val="0"/>
              </a:spcBef>
              <a:buNone/>
            </a:pPr>
            <a:r>
              <a:rPr lang="sr" sz="3600">
                <a:solidFill>
                  <a:srgbClr val="FF9900"/>
                </a:solidFill>
              </a:rPr>
              <a:t>2. DMCA or LAW  Agency sets up own torrent server and monitors who downloads content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2"/>
        <p:cNvGrpSpPr/>
        <p:nvPr/>
      </p:nvGrpSpPr>
      <p:grpSpPr>
        <a:xfrm>
          <a:off x="0" y="0"/>
          <a:ext cx="0" cy="0"/>
          <a:chOff x="0" y="0"/>
          <a:chExt cx="0" cy="0"/>
        </a:xfrm>
      </p:grpSpPr>
      <p:sp>
        <p:nvSpPr>
          <p:cNvPr id="63" name="Shape 63"/>
          <p:cNvSpPr txBox="1">
            <a:spLocks noGrp="1"/>
          </p:cNvSpPr>
          <p:nvPr>
            <p:ph type="ctrTitle"/>
          </p:nvPr>
        </p:nvSpPr>
        <p:spPr>
          <a:xfrm>
            <a:off x="685800" y="1810653"/>
            <a:ext cx="7772400" cy="1701600"/>
          </a:xfrm>
          <a:prstGeom prst="rect">
            <a:avLst/>
          </a:prstGeom>
        </p:spPr>
        <p:txBody>
          <a:bodyPr lIns="91425" tIns="91425" rIns="91425" bIns="91425" anchor="b" anchorCtr="0">
            <a:spAutoFit/>
          </a:bodyPr>
          <a:lstStyle/>
          <a:p>
            <a:pPr>
              <a:spcBef>
                <a:spcPts val="0"/>
              </a:spcBef>
              <a:buNone/>
            </a:pPr>
            <a:r>
              <a:rPr lang="sr">
                <a:solidFill>
                  <a:srgbClr val="FF9900"/>
                </a:solidFill>
              </a:rPr>
              <a:t>3. They track our IP adresses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7"/>
        <p:cNvGrpSpPr/>
        <p:nvPr/>
      </p:nvGrpSpPr>
      <p:grpSpPr>
        <a:xfrm>
          <a:off x="0" y="0"/>
          <a:ext cx="0" cy="0"/>
          <a:chOff x="0" y="0"/>
          <a:chExt cx="0" cy="0"/>
        </a:xfrm>
      </p:grpSpPr>
      <p:sp>
        <p:nvSpPr>
          <p:cNvPr id="68" name="Shape 68"/>
          <p:cNvSpPr txBox="1">
            <a:spLocks noGrp="1"/>
          </p:cNvSpPr>
          <p:nvPr>
            <p:ph type="ctrTitle"/>
          </p:nvPr>
        </p:nvSpPr>
        <p:spPr>
          <a:xfrm>
            <a:off x="685800" y="1506200"/>
            <a:ext cx="7772400" cy="2099099"/>
          </a:xfrm>
          <a:prstGeom prst="rect">
            <a:avLst/>
          </a:prstGeom>
        </p:spPr>
        <p:txBody>
          <a:bodyPr lIns="91425" tIns="91425" rIns="91425" bIns="91425" anchor="b" anchorCtr="0">
            <a:spAutoFit/>
          </a:bodyPr>
          <a:lstStyle/>
          <a:p>
            <a:pPr lvl="0" rtl="0">
              <a:spcBef>
                <a:spcPts val="0"/>
              </a:spcBef>
              <a:buNone/>
            </a:pPr>
            <a:r>
              <a:rPr lang="sr" sz="3600">
                <a:solidFill>
                  <a:srgbClr val="FF9900"/>
                </a:solidFill>
              </a:rPr>
              <a:t>4. Providers on behalf of copyright holders perform continuous interception of user data </a:t>
            </a:r>
          </a:p>
        </p:txBody>
      </p:sp>
    </p:spTree>
  </p:cSld>
  <p:clrMapOvr>
    <a:masterClrMapping/>
  </p:clrMapOvr>
  <p:transition spd="slow">
    <p:cut/>
  </p:transition>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2483</Words>
  <PresentationFormat>On-screen Show (16:9)</PresentationFormat>
  <Paragraphs>133</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simple-light</vt:lpstr>
      <vt:lpstr>Case Study: interception of torrent traffic and what should we do about it</vt:lpstr>
      <vt:lpstr> Right to share and seek culture and knowledge</vt:lpstr>
      <vt:lpstr>File-sharing is state of mind! </vt:lpstr>
      <vt:lpstr>Slide 3</vt:lpstr>
      <vt:lpstr>5 scenarios of obtaining user’s data </vt:lpstr>
      <vt:lpstr>1. server seizure by the FBI</vt:lpstr>
      <vt:lpstr>    2. DMCA or LAW  Agency sets up own torrent server and monitors who downloads content </vt:lpstr>
      <vt:lpstr>3. They track our IP adresses</vt:lpstr>
      <vt:lpstr>4. Providers on behalf of copyright holders perform continuous interception of user data </vt:lpstr>
      <vt:lpstr>5. The execution of court decisions</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Study: interception of torrent traffic and what should we do about it</dc:title>
  <dc:creator>JJ</dc:creator>
  <cp:lastModifiedBy>JJ</cp:lastModifiedBy>
  <cp:revision>1</cp:revision>
  <dcterms:modified xsi:type="dcterms:W3CDTF">2014-09-08T09:11:41Z</dcterms:modified>
</cp:coreProperties>
</file>